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02_F11D1CB2.xml" ContentType="application/vnd.ms-powerpoint.comments+xml"/>
  <Override PartName="/ppt/notesSlides/notesSlide10.xml" ContentType="application/vnd.openxmlformats-officedocument.presentationml.notesSlide+xml"/>
  <Override PartName="/ppt/comments/modernComment_103_E3F6797A.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7FFFCB2C_520C611C.xml" ContentType="application/vnd.ms-powerpoint.comments+xml"/>
  <Override PartName="/ppt/comments/modernComment_7FA3575C_51343490.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19" r:id="rId5"/>
  </p:sldMasterIdLst>
  <p:notesMasterIdLst>
    <p:notesMasterId r:id="rId24"/>
  </p:notesMasterIdLst>
  <p:handoutMasterIdLst>
    <p:handoutMasterId r:id="rId25"/>
  </p:handoutMasterIdLst>
  <p:sldIdLst>
    <p:sldId id="2076138028" r:id="rId6"/>
    <p:sldId id="2076138144" r:id="rId7"/>
    <p:sldId id="2147470128" r:id="rId8"/>
    <p:sldId id="2083" r:id="rId9"/>
    <p:sldId id="2147470139" r:id="rId10"/>
    <p:sldId id="2147470140" r:id="rId11"/>
    <p:sldId id="2147470119" r:id="rId12"/>
    <p:sldId id="2147470142" r:id="rId13"/>
    <p:sldId id="258" r:id="rId14"/>
    <p:sldId id="259" r:id="rId15"/>
    <p:sldId id="260" r:id="rId16"/>
    <p:sldId id="261" r:id="rId17"/>
    <p:sldId id="2147470124" r:id="rId18"/>
    <p:sldId id="2141411164" r:id="rId19"/>
    <p:sldId id="2147470138" r:id="rId20"/>
    <p:sldId id="2147470137" r:id="rId21"/>
    <p:sldId id="2147470143" r:id="rId22"/>
    <p:sldId id="2147470144"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START OF ACTUAL SLIDES" id="{0B82F75C-8BAE-4BDE-AD85-C287B65E80DB}">
          <p14:sldIdLst>
            <p14:sldId id="2076138028"/>
            <p14:sldId id="2076138144"/>
          </p14:sldIdLst>
        </p14:section>
        <p14:section name="ACT I" id="{08E957E1-B1D4-42EA-AB0A-66C8FC820AEC}">
          <p14:sldIdLst>
            <p14:sldId id="2147470128"/>
            <p14:sldId id="2083"/>
            <p14:sldId id="2147470139"/>
            <p14:sldId id="2147470140"/>
          </p14:sldIdLst>
        </p14:section>
        <p14:section name="ACT II" id="{3F414968-C154-43DE-85A2-5F4C48EB7436}">
          <p14:sldIdLst>
            <p14:sldId id="2147470119"/>
            <p14:sldId id="2147470142"/>
            <p14:sldId id="258"/>
            <p14:sldId id="259"/>
            <p14:sldId id="260"/>
            <p14:sldId id="261"/>
            <p14:sldId id="2147470124"/>
            <p14:sldId id="2141411164"/>
          </p14:sldIdLst>
        </p14:section>
        <p14:section name="ACT III" id="{5FB92982-8AD2-4E8F-B9C9-EA6BDE7585D2}">
          <p14:sldIdLst>
            <p14:sldId id="2147470138"/>
            <p14:sldId id="2147470137"/>
            <p14:sldId id="2147470143"/>
            <p14:sldId id="2147470144"/>
          </p14:sldIdLst>
        </p14:section>
        <p14:section name="Slide templates" id="{D5680414-40DF-4EBC-B9D0-092D083378CF}">
          <p14:sldIdLst/>
        </p14:section>
        <p14:section name="Microsoft Build 16:9 Template Black" id="{43FB7BF4-BC0F-45DD-BF92-A0816578BFC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3C10820-F440-4000-9479-B8D67D770DE2}" name="Mathangi Chakrapani" initials="MC" userId="S::mchakrapani@microsoft.com::2a43fcb0-d6da-4aa3-8df7-759ad3d0ecdf" providerId="AD"/>
  <p188:author id="{611F8940-A09C-7F17-0857-72C15BE00427}" name="Harshit Kumar" initials="HK" userId="S::harshkum@microsoft.com::db1104b9-f822-44cc-b149-fcb9a1e10369" providerId="AD"/>
  <p188:author id="{13C0E94F-2EF4-F9C5-F77F-4CA8F2AD45A0}" name="Brian Jackett" initials="" userId="S::brianja@microsoft.com::e2c557f4-fffa-4012-a1e1-e15087bfdbac" providerId="AD"/>
  <p188:author id="{48635457-0AA9-7F7E-60C3-4845E8235265}" name="Yuvraj Singh Bawa" initials="YB" userId="S::ybawa@microsoft.com::0410643d-ca5c-4005-b8cf-2b6158600113" providerId="AD"/>
  <p188:author id="{8FF7A976-311C-BD74-FD51-FC479DD050CD}" name="Vivek Gupta" initials="VG" userId="S::vivg@microsoft.com::6ee07e0d-aa39-4d3c-85ac-c4c135fc9c10" providerId="AD"/>
  <p188:author id="{84A7D57B-C798-E82C-5A18-546E7BEAEBC9}" name="Mounika Narayanan (SHE|THEY)" initials="M(" userId="S::monaray@microsoft.com::ef829815-2736-45f4-9cc3-004c04bafdc8" providerId="AD"/>
  <p188:author id="{9791E2BE-4694-952A-5F39-4E635D2E67F5}" name="Rajdeep Chanda" initials="RC" userId="S::rchanda@microsoft.com::f3136bce-6f64-4853-be4b-2e34f10b2dfc" providerId="AD"/>
  <p188:author id="{97BDCAFE-0611-CD2C-DF6D-B215F27A1041}" name="James Lau" initials="JL" userId="S::jameslau@microsoft.com::01f16046-8999-459c-a0ce-ccf5c746c19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0000"/>
    <a:srgbClr val="0451A5"/>
    <a:srgbClr val="8DE971"/>
    <a:srgbClr val="7F5A1A"/>
    <a:srgbClr val="0078D4"/>
    <a:srgbClr val="B1B3B3"/>
    <a:srgbClr val="D9D9D6"/>
    <a:srgbClr val="E8E6DF"/>
    <a:srgbClr val="D7D2CB"/>
    <a:srgbClr val="E1D3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612FBB-B1AE-4FE0-9376-FF7F25EDA850}" v="1" dt="2022-05-17T15:42:18.973"/>
    <p1510:client id="{1DA6C45E-5C72-4F18-8E61-AF5ECDD9BCF7}" v="1" dt="2022-05-13T19:16:15.514"/>
    <p1510:client id="{4246261D-3787-4CC0-99CD-739FFDBFE9E1}" v="121" dt="2022-05-13T19:28:56.2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6" d="100"/>
          <a:sy n="146" d="100"/>
        </p:scale>
        <p:origin x="816" y="12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omments/modernComment_102_F11D1CB2.xml><?xml version="1.0" encoding="utf-8"?>
<p188:cmLst xmlns:a="http://schemas.openxmlformats.org/drawingml/2006/main" xmlns:r="http://schemas.openxmlformats.org/officeDocument/2006/relationships" xmlns:p188="http://schemas.microsoft.com/office/powerpoint/2018/8/main">
  <p188:cm id="{8AE66982-DC08-4454-8164-F0E2F0A7883A}" authorId="{84A7D57B-C798-E82C-5A18-546E7BEAEBC9}" created="2022-04-25T04:05:52.621">
    <pc:sldMkLst xmlns:pc="http://schemas.microsoft.com/office/powerpoint/2013/main/command">
      <pc:docMk/>
      <pc:sldMk cId="4045216946" sldId="258"/>
    </pc:sldMkLst>
    <p188:txBody>
      <a:bodyPr/>
      <a:lstStyle/>
      <a:p>
        <a:r>
          <a:rPr lang="en-US"/>
          <a:t>[@Rajdeep Chanda]</a:t>
        </a:r>
      </a:p>
    </p188:txBody>
  </p188:cm>
</p188:cmLst>
</file>

<file path=ppt/comments/modernComment_103_E3F6797A.xml><?xml version="1.0" encoding="utf-8"?>
<p188:cmLst xmlns:a="http://schemas.openxmlformats.org/drawingml/2006/main" xmlns:r="http://schemas.openxmlformats.org/officeDocument/2006/relationships" xmlns:p188="http://schemas.microsoft.com/office/powerpoint/2018/8/main">
  <p188:cm id="{7CB2FBB2-2163-4BDB-A1A4-F83A78805F24}" authorId="{9791E2BE-4694-952A-5F39-4E635D2E67F5}" created="2022-04-25T14:45:49.120">
    <pc:sldMkLst xmlns:pc="http://schemas.microsoft.com/office/powerpoint/2013/main/command">
      <pc:docMk/>
      <pc:sldMk cId="3824580986" sldId="259"/>
    </pc:sldMkLst>
    <p188:replyLst>
      <p188:reply id="{835A9134-275A-4C84-851B-C0C7D7A8E856}" authorId="{84A7D57B-C798-E82C-5A18-546E7BEAEBC9}" created="2022-04-25T18:22:54.535">
        <p188:txBody>
          <a:bodyPr/>
          <a:lstStyle/>
          <a:p>
            <a:r>
              <a:rPr lang="en-US"/>
              <a:t>yes</a:t>
            </a:r>
          </a:p>
        </p188:txBody>
      </p188:reply>
      <p188:reply id="{1B3CFAA7-2C70-4F08-A05E-80BD990B39E7}" authorId="{97BDCAFE-0611-CD2C-DF6D-B215F27A1041}" created="2022-04-26T00:44:14.658">
        <p188:txBody>
          <a:bodyPr/>
          <a:lstStyle/>
          <a:p>
            <a:r>
              <a:rPr lang="en-US"/>
              <a:t>No, they don't.</a:t>
            </a:r>
          </a:p>
        </p188:txBody>
      </p188:reply>
      <p188:reply id="{3DA953A8-38CD-4EEA-AD77-D321D0879825}" authorId="{9791E2BE-4694-952A-5F39-4E635D2E67F5}" created="2022-04-26T08:34:26.406">
        <p188:txBody>
          <a:bodyPr/>
          <a:lstStyle/>
          <a:p>
            <a:r>
              <a:rPr lang="en-IN"/>
              <a:t>I think they do show up in the list of published connections but stats are unavailable. As in you can't edit/manage the connections.</a:t>
            </a:r>
          </a:p>
        </p188:txBody>
      </p188:reply>
    </p188:replyLst>
    <p188:txBody>
      <a:bodyPr/>
      <a:lstStyle/>
      <a:p>
        <a:r>
          <a:rPr lang="en-IN"/>
          <a:t>Do custom connectors show up in the admin ux?</a:t>
        </a:r>
      </a:p>
    </p188:txBody>
  </p188:cm>
</p188:cmLst>
</file>

<file path=ppt/comments/modernComment_7FA3575C_51343490.xml><?xml version="1.0" encoding="utf-8"?>
<p188:cmLst xmlns:a="http://schemas.openxmlformats.org/drawingml/2006/main" xmlns:r="http://schemas.openxmlformats.org/officeDocument/2006/relationships" xmlns:p188="http://schemas.microsoft.com/office/powerpoint/2018/8/main">
  <p188:cm id="{D3E38B1D-9E4F-4055-828C-3C38020115C1}" authorId="{48635457-0AA9-7F7E-60C3-4845E8235265}" created="2022-04-20T04:32:41.003">
    <ac:deMkLst xmlns:ac="http://schemas.microsoft.com/office/drawing/2013/main/command">
      <pc:docMk xmlns:pc="http://schemas.microsoft.com/office/powerpoint/2013/main/command"/>
      <pc:sldMk xmlns:pc="http://schemas.microsoft.com/office/powerpoint/2013/main/command" cId="1362375824" sldId="2141411164"/>
      <ac:spMk id="30" creationId="{4FF893EC-4D20-4950-9019-B696D56CC3B5}"/>
    </ac:deMkLst>
    <p188:txBody>
      <a:bodyPr/>
      <a:lstStyle/>
      <a:p>
        <a:r>
          <a:rPr lang="en-US"/>
          <a:t>[@James Lau] let's call it a preview for CY22H2. We're not confident on this being GA in H2 (since there are still a few steps to improve our confidence in 3P relevance as discussed earlier - including the MSIT flight and a possible production preview), so we should qualify it with a "Preview" tag for now.</a:t>
        </a:r>
      </a:p>
    </p188:txBody>
  </p188:cm>
</p188:cmLst>
</file>

<file path=ppt/comments/modernComment_7FFFCB2C_520C611C.xml><?xml version="1.0" encoding="utf-8"?>
<p188:cmLst xmlns:a="http://schemas.openxmlformats.org/drawingml/2006/main" xmlns:r="http://schemas.openxmlformats.org/officeDocument/2006/relationships" xmlns:p188="http://schemas.microsoft.com/office/powerpoint/2018/8/main">
  <p188:cm id="{A606040B-D011-4CFC-8600-C86B3A755AEE}" authorId="{9791E2BE-4694-952A-5F39-4E635D2E67F5}" created="2022-04-25T12:43:48.066">
    <ac:txMkLst xmlns:ac="http://schemas.microsoft.com/office/drawing/2013/main/command">
      <pc:docMk xmlns:pc="http://schemas.microsoft.com/office/powerpoint/2013/main/command"/>
      <pc:sldMk xmlns:pc="http://schemas.microsoft.com/office/powerpoint/2013/main/command" cId="1376543004" sldId="2147470124"/>
      <ac:spMk id="2" creationId="{057DFD09-9780-42A0-994F-5A428DCE5617}"/>
      <ac:txMk cp="7" len="11">
        <ac:context len="19" hash="1465530219"/>
      </ac:txMk>
    </ac:txMkLst>
    <p188:pos x="3286579" y="262277"/>
    <p188:replyLst>
      <p188:reply id="{CC1CCDAC-3A23-49A2-9D8F-03ACD984CB52}" authorId="{84A7D57B-C798-E82C-5A18-546E7BEAEBC9}" created="2022-04-25T18:29:43.248">
        <p188:txBody>
          <a:bodyPr/>
          <a:lstStyle/>
          <a:p>
            <a:r>
              <a:rPr lang="en-US"/>
              <a:t>Satchin is making the PR. Should be live in 3-7 days.</a:t>
            </a:r>
          </a:p>
        </p188:txBody>
      </p188:reply>
    </p188:replyLst>
    <p188:txBody>
      <a:bodyPr/>
      <a:lstStyle/>
      <a:p>
        <a:r>
          <a:rPr lang="en-IN"/>
          <a:t>Do we have public docs for this? Are we announcing this release somewhere?</a:t>
        </a:r>
      </a:p>
    </p188:txBody>
  </p188:cm>
</p188: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64BFBA-B94A-494A-B0B5-FB7F6C42458F}" type="doc">
      <dgm:prSet loTypeId="urn:microsoft.com/office/officeart/2005/8/layout/chevron1" loCatId="process" qsTypeId="urn:microsoft.com/office/officeart/2005/8/quickstyle/3d1" qsCatId="3D" csTypeId="urn:microsoft.com/office/officeart/2005/8/colors/colorful4" csCatId="colorful" phldr="1"/>
      <dgm:spPr/>
    </dgm:pt>
    <dgm:pt modelId="{E652E332-55F2-421E-80C3-B6FD3CC44965}">
      <dgm:prSet phldrT="[Text]"/>
      <dgm:spPr/>
      <dgm:t>
        <a:bodyPr/>
        <a:lstStyle/>
        <a:p>
          <a:r>
            <a:rPr lang="en-US"/>
            <a:t>CY22 H1</a:t>
          </a:r>
        </a:p>
      </dgm:t>
    </dgm:pt>
    <dgm:pt modelId="{2A16004F-ADDD-49A7-9313-FC3E7E00980B}" type="parTrans" cxnId="{90AF716D-3729-4F5F-AACB-FFC35455AC90}">
      <dgm:prSet/>
      <dgm:spPr/>
      <dgm:t>
        <a:bodyPr/>
        <a:lstStyle/>
        <a:p>
          <a:endParaRPr lang="en-US"/>
        </a:p>
      </dgm:t>
    </dgm:pt>
    <dgm:pt modelId="{C1F7D2FB-7D8B-4709-89A8-8F6599639FC3}" type="sibTrans" cxnId="{90AF716D-3729-4F5F-AACB-FFC35455AC90}">
      <dgm:prSet/>
      <dgm:spPr/>
      <dgm:t>
        <a:bodyPr/>
        <a:lstStyle/>
        <a:p>
          <a:endParaRPr lang="en-US"/>
        </a:p>
      </dgm:t>
    </dgm:pt>
    <dgm:pt modelId="{8718D0FA-D34E-40DA-9312-3EB8E4591F99}">
      <dgm:prSet phldrT="[Text]"/>
      <dgm:spPr/>
      <dgm:t>
        <a:bodyPr/>
        <a:lstStyle/>
        <a:p>
          <a:r>
            <a:rPr lang="en-US"/>
            <a:t>CY22 H2</a:t>
          </a:r>
        </a:p>
      </dgm:t>
    </dgm:pt>
    <dgm:pt modelId="{C032EEAD-82A0-4FAF-872F-675C26ADBDC5}" type="parTrans" cxnId="{B6ADA262-71ED-4372-A634-8DE1C35C578F}">
      <dgm:prSet/>
      <dgm:spPr/>
      <dgm:t>
        <a:bodyPr/>
        <a:lstStyle/>
        <a:p>
          <a:endParaRPr lang="en-US"/>
        </a:p>
      </dgm:t>
    </dgm:pt>
    <dgm:pt modelId="{96457442-A36F-4250-A32B-B9654838EBF7}" type="sibTrans" cxnId="{B6ADA262-71ED-4372-A634-8DE1C35C578F}">
      <dgm:prSet/>
      <dgm:spPr/>
      <dgm:t>
        <a:bodyPr/>
        <a:lstStyle/>
        <a:p>
          <a:endParaRPr lang="en-US"/>
        </a:p>
      </dgm:t>
    </dgm:pt>
    <dgm:pt modelId="{F2DE4088-739C-4D0F-BDA8-570AD3CA5A15}" type="pres">
      <dgm:prSet presAssocID="{5964BFBA-B94A-494A-B0B5-FB7F6C42458F}" presName="Name0" presStyleCnt="0">
        <dgm:presLayoutVars>
          <dgm:dir/>
          <dgm:animLvl val="lvl"/>
          <dgm:resizeHandles val="exact"/>
        </dgm:presLayoutVars>
      </dgm:prSet>
      <dgm:spPr/>
    </dgm:pt>
    <dgm:pt modelId="{B9FE3B83-C32F-4308-8E69-E57B8685F1C9}" type="pres">
      <dgm:prSet presAssocID="{E652E332-55F2-421E-80C3-B6FD3CC44965}" presName="parTxOnly" presStyleLbl="node1" presStyleIdx="0" presStyleCnt="2">
        <dgm:presLayoutVars>
          <dgm:chMax val="0"/>
          <dgm:chPref val="0"/>
          <dgm:bulletEnabled val="1"/>
        </dgm:presLayoutVars>
      </dgm:prSet>
      <dgm:spPr/>
    </dgm:pt>
    <dgm:pt modelId="{0D49DAC3-FDE1-4129-B089-A5346965EE24}" type="pres">
      <dgm:prSet presAssocID="{C1F7D2FB-7D8B-4709-89A8-8F6599639FC3}" presName="parTxOnlySpace" presStyleCnt="0"/>
      <dgm:spPr/>
    </dgm:pt>
    <dgm:pt modelId="{54ACF0F7-12DE-4EF2-8699-EA990ABE5594}" type="pres">
      <dgm:prSet presAssocID="{8718D0FA-D34E-40DA-9312-3EB8E4591F99}" presName="parTxOnly" presStyleLbl="node1" presStyleIdx="1" presStyleCnt="2">
        <dgm:presLayoutVars>
          <dgm:chMax val="0"/>
          <dgm:chPref val="0"/>
          <dgm:bulletEnabled val="1"/>
        </dgm:presLayoutVars>
      </dgm:prSet>
      <dgm:spPr/>
    </dgm:pt>
  </dgm:ptLst>
  <dgm:cxnLst>
    <dgm:cxn modelId="{1145D023-1215-411E-ACD8-D1E8A52C87DB}" type="presOf" srcId="{8718D0FA-D34E-40DA-9312-3EB8E4591F99}" destId="{54ACF0F7-12DE-4EF2-8699-EA990ABE5594}" srcOrd="0" destOrd="0" presId="urn:microsoft.com/office/officeart/2005/8/layout/chevron1"/>
    <dgm:cxn modelId="{34B3555C-186F-4179-86CB-B8D03A56EF36}" type="presOf" srcId="{E652E332-55F2-421E-80C3-B6FD3CC44965}" destId="{B9FE3B83-C32F-4308-8E69-E57B8685F1C9}" srcOrd="0" destOrd="0" presId="urn:microsoft.com/office/officeart/2005/8/layout/chevron1"/>
    <dgm:cxn modelId="{B6ADA262-71ED-4372-A634-8DE1C35C578F}" srcId="{5964BFBA-B94A-494A-B0B5-FB7F6C42458F}" destId="{8718D0FA-D34E-40DA-9312-3EB8E4591F99}" srcOrd="1" destOrd="0" parTransId="{C032EEAD-82A0-4FAF-872F-675C26ADBDC5}" sibTransId="{96457442-A36F-4250-A32B-B9654838EBF7}"/>
    <dgm:cxn modelId="{90AF716D-3729-4F5F-AACB-FFC35455AC90}" srcId="{5964BFBA-B94A-494A-B0B5-FB7F6C42458F}" destId="{E652E332-55F2-421E-80C3-B6FD3CC44965}" srcOrd="0" destOrd="0" parTransId="{2A16004F-ADDD-49A7-9313-FC3E7E00980B}" sibTransId="{C1F7D2FB-7D8B-4709-89A8-8F6599639FC3}"/>
    <dgm:cxn modelId="{578DF66F-5C89-4CEE-B8FA-0E2D50BC4DC2}" type="presOf" srcId="{5964BFBA-B94A-494A-B0B5-FB7F6C42458F}" destId="{F2DE4088-739C-4D0F-BDA8-570AD3CA5A15}" srcOrd="0" destOrd="0" presId="urn:microsoft.com/office/officeart/2005/8/layout/chevron1"/>
    <dgm:cxn modelId="{1B6C68D2-B162-4C34-90AF-4D64A30A2616}" type="presParOf" srcId="{F2DE4088-739C-4D0F-BDA8-570AD3CA5A15}" destId="{B9FE3B83-C32F-4308-8E69-E57B8685F1C9}" srcOrd="0" destOrd="0" presId="urn:microsoft.com/office/officeart/2005/8/layout/chevron1"/>
    <dgm:cxn modelId="{AD3D5A00-F7D0-46CE-95D9-75AF58B9C688}" type="presParOf" srcId="{F2DE4088-739C-4D0F-BDA8-570AD3CA5A15}" destId="{0D49DAC3-FDE1-4129-B089-A5346965EE24}" srcOrd="1" destOrd="0" presId="urn:microsoft.com/office/officeart/2005/8/layout/chevron1"/>
    <dgm:cxn modelId="{21A28624-C9F6-4337-B60A-0C87F0EF366E}" type="presParOf" srcId="{F2DE4088-739C-4D0F-BDA8-570AD3CA5A15}" destId="{54ACF0F7-12DE-4EF2-8699-EA990ABE5594}" srcOrd="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E3B83-C32F-4308-8E69-E57B8685F1C9}">
      <dsp:nvSpPr>
        <dsp:cNvPr id="0" name=""/>
        <dsp:cNvSpPr/>
      </dsp:nvSpPr>
      <dsp:spPr>
        <a:xfrm>
          <a:off x="7779" y="0"/>
          <a:ext cx="4650543" cy="740926"/>
        </a:xfrm>
        <a:prstGeom prst="chevron">
          <a:avLst/>
        </a:prstGeom>
        <a:solidFill>
          <a:schemeClr val="accent4">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4021" tIns="54674" rIns="54674" bIns="54674" numCol="1" spcCol="1270" anchor="ctr" anchorCtr="0">
          <a:noAutofit/>
        </a:bodyPr>
        <a:lstStyle/>
        <a:p>
          <a:pPr marL="0" lvl="0" indent="0" algn="ctr" defTabSz="1822450">
            <a:lnSpc>
              <a:spcPct val="90000"/>
            </a:lnSpc>
            <a:spcBef>
              <a:spcPct val="0"/>
            </a:spcBef>
            <a:spcAft>
              <a:spcPct val="35000"/>
            </a:spcAft>
            <a:buNone/>
          </a:pPr>
          <a:r>
            <a:rPr lang="en-US" sz="4100" kern="1200"/>
            <a:t>CY22 H1</a:t>
          </a:r>
        </a:p>
      </dsp:txBody>
      <dsp:txXfrm>
        <a:off x="378242" y="0"/>
        <a:ext cx="3909617" cy="740926"/>
      </dsp:txXfrm>
    </dsp:sp>
    <dsp:sp modelId="{54ACF0F7-12DE-4EF2-8699-EA990ABE5594}">
      <dsp:nvSpPr>
        <dsp:cNvPr id="0" name=""/>
        <dsp:cNvSpPr/>
      </dsp:nvSpPr>
      <dsp:spPr>
        <a:xfrm>
          <a:off x="4193268" y="0"/>
          <a:ext cx="4650543" cy="740926"/>
        </a:xfrm>
        <a:prstGeom prst="chevron">
          <a:avLst/>
        </a:prstGeom>
        <a:solidFill>
          <a:schemeClr val="accent4">
            <a:hueOff val="-17124307"/>
            <a:satOff val="63576"/>
            <a:lumOff val="6863"/>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4021" tIns="54674" rIns="54674" bIns="54674" numCol="1" spcCol="1270" anchor="ctr" anchorCtr="0">
          <a:noAutofit/>
        </a:bodyPr>
        <a:lstStyle/>
        <a:p>
          <a:pPr marL="0" lvl="0" indent="0" algn="ctr" defTabSz="1822450">
            <a:lnSpc>
              <a:spcPct val="90000"/>
            </a:lnSpc>
            <a:spcBef>
              <a:spcPct val="0"/>
            </a:spcBef>
            <a:spcAft>
              <a:spcPct val="35000"/>
            </a:spcAft>
            <a:buNone/>
          </a:pPr>
          <a:r>
            <a:rPr lang="en-US" sz="4100" kern="1200"/>
            <a:t>CY22 H2</a:t>
          </a:r>
        </a:p>
      </dsp:txBody>
      <dsp:txXfrm>
        <a:off x="4563731" y="0"/>
        <a:ext cx="3909617" cy="7409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5/17/2022 6:23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5/17/2022 6:23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5/17/2022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First you will need to create a connection. This is a very simple call, and I will highlight the graph endpoint for you here. You just pass in an ID, name and description. The ID is something you will need in subsequent calls, and the name and description are the strings that will show up in the Connectors Admin UX.</a:t>
            </a:r>
          </a:p>
          <a:p>
            <a:endParaRPr lang="en-US" sz="18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5/17/2022 6:23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148075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Next you need to create a schema for the connection that you just created. Note that </a:t>
            </a:r>
            <a:r>
              <a:rPr lang="en-US" sz="1800" err="1">
                <a:effectLst/>
                <a:latin typeface="Calibri" panose="020F0502020204030204" pitchFamily="34" charset="0"/>
                <a:ea typeface="Calibri" panose="020F0502020204030204" pitchFamily="34" charset="0"/>
                <a:cs typeface="Times New Roman" panose="02020603050405020304" pitchFamily="18" charset="0"/>
              </a:rPr>
              <a:t>FigmaConnector</a:t>
            </a:r>
            <a:r>
              <a:rPr lang="en-US" sz="1800">
                <a:effectLst/>
                <a:latin typeface="Calibri" panose="020F0502020204030204" pitchFamily="34" charset="0"/>
                <a:ea typeface="Calibri" panose="020F0502020204030204" pitchFamily="34" charset="0"/>
                <a:cs typeface="Times New Roman" panose="02020603050405020304" pitchFamily="18" charset="0"/>
              </a:rPr>
              <a:t> here is the connection ID that was passed in in the earlier call.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In the body of this call, you define the schema, which is the list of properties that each item ingested later will have.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For each property, you define the property’s name and data type, and also a set of optional behaviors for that property – whether it is searchable, retrievable, </a:t>
            </a:r>
            <a:r>
              <a:rPr lang="en-US" sz="1800" err="1">
                <a:effectLst/>
                <a:latin typeface="Calibri" panose="020F0502020204030204" pitchFamily="34" charset="0"/>
                <a:ea typeface="Calibri" panose="020F0502020204030204" pitchFamily="34" charset="0"/>
                <a:cs typeface="Times New Roman" panose="02020603050405020304" pitchFamily="18" charset="0"/>
              </a:rPr>
              <a:t>queryable</a:t>
            </a:r>
            <a:r>
              <a:rPr lang="en-US" sz="1800">
                <a:effectLst/>
                <a:latin typeface="Calibri" panose="020F0502020204030204" pitchFamily="34" charset="0"/>
                <a:ea typeface="Calibri" panose="020F0502020204030204" pitchFamily="34" charset="0"/>
                <a:cs typeface="Times New Roman" panose="02020603050405020304" pitchFamily="18" charset="0"/>
              </a:rPr>
              <a:t> or refinable. If you are not familiar with what these attributes mean, you can learn more about them in our documentation.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We have recently added support for something called “labels”. Labels allow you to pass in a collection of well-known strings to tell Microsoft Graph what this property semantically means. In this example, even though the property is called </a:t>
            </a:r>
            <a:r>
              <a:rPr lang="en-US" sz="1800" err="1">
                <a:effectLst/>
                <a:latin typeface="Calibri" panose="020F0502020204030204" pitchFamily="34" charset="0"/>
                <a:ea typeface="Calibri" panose="020F0502020204030204" pitchFamily="34" charset="0"/>
                <a:cs typeface="Times New Roman" panose="02020603050405020304" pitchFamily="18" charset="0"/>
              </a:rPr>
              <a:t>figma_title</a:t>
            </a:r>
            <a:r>
              <a:rPr lang="en-US" sz="1800">
                <a:effectLst/>
                <a:latin typeface="Calibri" panose="020F0502020204030204" pitchFamily="34" charset="0"/>
                <a:ea typeface="Calibri" panose="020F0502020204030204" pitchFamily="34" charset="0"/>
                <a:cs typeface="Times New Roman" panose="02020603050405020304" pitchFamily="18" charset="0"/>
              </a:rPr>
              <a:t>, you are saying that semantically, it means title, so the Graph will know how to use this property in things like relevance or default display templates. There are several other well-known strings you can use for labels, and we will likely be adding more in the future.</a:t>
            </a:r>
          </a:p>
          <a:p>
            <a:endParaRPr lang="en-US" sz="18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5/17/2022 6:23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828718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Now that you have created the connection and the connection’s schema, it’s time for you to start adding items into this connection. To do that, you do a PUT on this endpoint. Note that, you can use any ID that you want to, and this quite often could come from the source data. In the body of the create </a:t>
            </a:r>
            <a:r>
              <a:rPr lang="en-US" sz="1800" err="1">
                <a:effectLst/>
                <a:latin typeface="Calibri" panose="020F0502020204030204" pitchFamily="34" charset="0"/>
                <a:ea typeface="Calibri" panose="020F0502020204030204" pitchFamily="34" charset="0"/>
                <a:cs typeface="Times New Roman" panose="02020603050405020304" pitchFamily="18" charset="0"/>
              </a:rPr>
              <a:t>externalItem</a:t>
            </a:r>
            <a:r>
              <a:rPr lang="en-US" sz="1800">
                <a:effectLst/>
                <a:latin typeface="Calibri" panose="020F0502020204030204" pitchFamily="34" charset="0"/>
                <a:ea typeface="Calibri" panose="020F0502020204030204" pitchFamily="34" charset="0"/>
                <a:cs typeface="Times New Roman" panose="02020603050405020304" pitchFamily="18" charset="0"/>
              </a:rPr>
              <a:t> call, there are 3 sections. The ACL section allows you to specify your access control lists for this item to ensure only the groups and users you want will be able to see this item anywhere in the Microsoft 365 experiences. In the next section, you specify the properties of this item and this should adhere to the schema that you defined for this connection. The last section is content, which allows you to specify the body of your item in either html or text format. Anything you put here will automatically be added to the full text index.</a:t>
            </a:r>
          </a:p>
          <a:p>
            <a:endParaRPr lang="en-US" sz="18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In summary, create connection, create schema and create </a:t>
            </a:r>
            <a:r>
              <a:rPr lang="en-US" sz="1800" err="1">
                <a:effectLst/>
                <a:latin typeface="Calibri" panose="020F0502020204030204" pitchFamily="34" charset="0"/>
                <a:ea typeface="Calibri" panose="020F0502020204030204" pitchFamily="34" charset="0"/>
                <a:cs typeface="Times New Roman" panose="02020603050405020304" pitchFamily="18" charset="0"/>
              </a:rPr>
              <a:t>externalItem</a:t>
            </a:r>
            <a:r>
              <a:rPr lang="en-US" sz="1800">
                <a:effectLst/>
                <a:latin typeface="Calibri" panose="020F0502020204030204" pitchFamily="34" charset="0"/>
                <a:ea typeface="Calibri" panose="020F0502020204030204" pitchFamily="34" charset="0"/>
                <a:cs typeface="Times New Roman" panose="02020603050405020304" pitchFamily="18" charset="0"/>
              </a:rPr>
              <a:t> are the 3 key API calls you need to know about to get started creating a connector.</a:t>
            </a:r>
            <a:endParaRPr lang="en-US" sz="18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5/17/2022 6:23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469516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We are also adding the capability to add activities on an </a:t>
            </a:r>
            <a:r>
              <a:rPr lang="en-US" sz="1800" err="1">
                <a:effectLst/>
                <a:latin typeface="Calibri" panose="020F0502020204030204" pitchFamily="34" charset="0"/>
                <a:ea typeface="Calibri" panose="020F0502020204030204" pitchFamily="34" charset="0"/>
                <a:cs typeface="Times New Roman" panose="02020603050405020304" pitchFamily="18" charset="0"/>
              </a:rPr>
              <a:t>externalItem</a:t>
            </a:r>
            <a:r>
              <a:rPr lang="en-US" sz="1800">
                <a:effectLst/>
                <a:latin typeface="Calibri" panose="020F0502020204030204" pitchFamily="34" charset="0"/>
                <a:ea typeface="Calibri" panose="020F0502020204030204" pitchFamily="34" charset="0"/>
                <a:cs typeface="Times New Roman" panose="02020603050405020304" pitchFamily="18" charset="0"/>
              </a:rPr>
              <a:t> to light up the experiences we just showcased. To do that, you do a POST on this endpoint. Note that, you need to use the ID of the </a:t>
            </a:r>
            <a:r>
              <a:rPr lang="en-US" sz="1800" err="1">
                <a:effectLst/>
                <a:latin typeface="Calibri" panose="020F0502020204030204" pitchFamily="34" charset="0"/>
                <a:ea typeface="Calibri" panose="020F0502020204030204" pitchFamily="34" charset="0"/>
                <a:cs typeface="Times New Roman" panose="02020603050405020304" pitchFamily="18" charset="0"/>
              </a:rPr>
              <a:t>externalItem</a:t>
            </a:r>
            <a:r>
              <a:rPr lang="en-US" sz="1800">
                <a:effectLst/>
                <a:latin typeface="Calibri" panose="020F0502020204030204" pitchFamily="34" charset="0"/>
                <a:ea typeface="Calibri" panose="020F0502020204030204" pitchFamily="34" charset="0"/>
                <a:cs typeface="Times New Roman" panose="02020603050405020304" pitchFamily="18" charset="0"/>
              </a:rPr>
              <a:t> for which you want to add activities, define the type of activity, the time of occurrence of the activity and the actor of the activity. You can see the AAD ID of the user being added to identify who performed the activity.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5/17/2022 6:23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745120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Mounika and Rajdeep.</a:t>
            </a:r>
          </a:p>
          <a:p>
            <a:endParaRPr lang="en-US"/>
          </a:p>
          <a:p>
            <a:r>
              <a:rPr lang="en-US"/>
              <a:t>So in summary, we have talked about how the combination of Microsoft Search and Graph connectors can deliver a world-class intelligent search experience for your workplace.</a:t>
            </a:r>
          </a:p>
          <a:p>
            <a:r>
              <a:rPr lang="en-US"/>
              <a:t>We walked through some of the innovative experiences in Microsoft 365 that your connector content can deeply integrate into.</a:t>
            </a:r>
          </a:p>
          <a:p>
            <a:r>
              <a:rPr lang="en-US"/>
              <a:t>And we also went over the nuts and bolts of how you can go about building your own customer connector.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5/17/2022 6:23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196890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resources that should be useful to you, if you decide to explore Graph connectors further.</a:t>
            </a:r>
          </a:p>
          <a:p>
            <a:endParaRPr lang="en-US"/>
          </a:p>
          <a:p>
            <a:r>
              <a:rPr lang="en-US"/>
              <a:t>You can visit our Admin documentation site to learn about how to setup and configure connectors.</a:t>
            </a:r>
          </a:p>
          <a:p>
            <a:r>
              <a:rPr lang="en-US"/>
              <a:t>You can visit our developer documentation site to access our getting started guide, sample code, API reference docs, and Postman collection.</a:t>
            </a:r>
          </a:p>
          <a:p>
            <a:r>
              <a:rPr lang="en-US"/>
              <a:t>Finally, you will find all the Graph connectors available in our ecosystem from the Connectors Gallery.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5/17/2022 6:23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013908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resources that should be useful to you, if you decide to explore Graph connectors further.</a:t>
            </a:r>
          </a:p>
          <a:p>
            <a:endParaRPr lang="en-US"/>
          </a:p>
          <a:p>
            <a:r>
              <a:rPr lang="en-US"/>
              <a:t>You can visit our Admin documentation site to learn about how to setup and configure connectors.</a:t>
            </a:r>
          </a:p>
          <a:p>
            <a:r>
              <a:rPr lang="en-US"/>
              <a:t>You can visit our developer documentation site to access our getting started guide, sample code, API reference docs, and Postman collection.</a:t>
            </a:r>
          </a:p>
          <a:p>
            <a:r>
              <a:rPr lang="en-US"/>
              <a:t>Finally, you will find all the Graph connectors available in our ecosystem from the Connectors Gallery.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5/17/2022 6:23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135679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resources that should be useful to you, if you decide to explore Graph connectors further.</a:t>
            </a:r>
          </a:p>
          <a:p>
            <a:endParaRPr lang="en-US"/>
          </a:p>
          <a:p>
            <a:r>
              <a:rPr lang="en-US"/>
              <a:t>You can visit our Admin documentation site to learn about how to setup and configure connectors.</a:t>
            </a:r>
          </a:p>
          <a:p>
            <a:r>
              <a:rPr lang="en-US"/>
              <a:t>You can visit our developer documentation site to access our getting started guide, sample code, API reference docs, and Postman collection.</a:t>
            </a:r>
          </a:p>
          <a:p>
            <a:r>
              <a:rPr lang="en-US"/>
              <a:t>Finally, you will find all the Graph connectors available in our ecosystem from the Connectors Gallery.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5/17/2022 6:23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003778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rPr>
              <a:t>Our session has 3 segments. First, I will introduce you to Graph connectors and Microsoft Search, then Mounika will show you a custom connector that Microsoft IT has built, and walk you through a number of experiences that its content is integrated into. In the 3rd segment, Rajdeep will walk you through some code and teach you the basics of how you can build your own connector. Whether you are an IT administrator or a developer, there will be something for you.</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5/17/2022 6:23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058773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Calibri" panose="020F0502020204030204" pitchFamily="34" charset="0"/>
              </a:rPr>
              <a:t>Organizations today are generating data at a faster rate than ever, and the pandemic has worsened this trend in the last couple of years. Making matters worse, data are often created in silos, making them more difficult to find and discover. </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Multiple analyst reports have estimated that information workers spend anywhere between 20 to 30% of their time just searching for the information they need to do their jobs. Additional productivity is lost because people need to duplicate work when they couldn't find the information they were looking for.</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Modern information workers are often frustrated by this, and they increasingly expect to be able to find the right information quickly across their organizations.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5/17/2022 6:23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588008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SimSun" panose="02010600030101010101" pitchFamily="2" charset="-122"/>
                <a:cs typeface="Arial" panose="020B0604020202020204" pitchFamily="34" charset="0"/>
              </a:rPr>
              <a:t>But for Microsoft customers, there is good news. Microsoft Search, which is our AI-powered, modern search engine designed for organizations, is already included with your Microsoft 365 subscription.</a:t>
            </a:r>
          </a:p>
          <a:p>
            <a:pPr marL="0" marR="0">
              <a:lnSpc>
                <a:spcPct val="107000"/>
              </a:lnSpc>
              <a:spcBef>
                <a:spcPts val="0"/>
              </a:spcBef>
              <a:spcAft>
                <a:spcPts val="800"/>
              </a:spcAft>
            </a:pPr>
            <a:endParaRPr lang="en-US" sz="1800">
              <a:effectLst/>
              <a:latin typeface="Calibri" panose="020F0502020204030204" pitchFamily="34" charset="0"/>
              <a:ea typeface="SimSun" panose="02010600030101010101" pitchFamily="2" charset="-122"/>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SimSun" panose="02010600030101010101" pitchFamily="2" charset="-122"/>
                <a:cs typeface="Arial" panose="020B0604020202020204" pitchFamily="34" charset="0"/>
              </a:rPr>
              <a:t>It’s built on top of the Microsoft Graph and it takes into account user activities and relationship with the data to provide the most relevant and personalized search results.</a:t>
            </a:r>
          </a:p>
          <a:p>
            <a:pPr marL="0" marR="0">
              <a:lnSpc>
                <a:spcPct val="107000"/>
              </a:lnSpc>
              <a:spcBef>
                <a:spcPts val="0"/>
              </a:spcBef>
              <a:spcAft>
                <a:spcPts val="800"/>
              </a:spcAft>
            </a:pPr>
            <a:endParaRPr lang="en-US" sz="1800">
              <a:effectLst/>
              <a:latin typeface="Calibri" panose="020F0502020204030204" pitchFamily="34" charset="0"/>
              <a:ea typeface="SimSun" panose="02010600030101010101" pitchFamily="2" charset="-122"/>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SimSun" panose="02010600030101010101" pitchFamily="2" charset="-122"/>
                <a:cs typeface="Arial" panose="020B0604020202020204" pitchFamily="34" charset="0"/>
              </a:rPr>
              <a:t>Being an enterprise search product, security is critical. Microsoft Search supports security trimming to ensure only users who are supposed to see the data can see the search results.</a:t>
            </a:r>
          </a:p>
          <a:p>
            <a:pPr marL="0" marR="0">
              <a:lnSpc>
                <a:spcPct val="107000"/>
              </a:lnSpc>
              <a:spcBef>
                <a:spcPts val="0"/>
              </a:spcBef>
              <a:spcAft>
                <a:spcPts val="800"/>
              </a:spcAft>
            </a:pPr>
            <a:endParaRPr lang="en-US" sz="1800">
              <a:effectLst/>
              <a:latin typeface="Calibri" panose="020F0502020204030204" pitchFamily="34" charset="0"/>
              <a:ea typeface="SimSun" panose="02010600030101010101" pitchFamily="2" charset="-122"/>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SimSun" panose="02010600030101010101" pitchFamily="2" charset="-122"/>
                <a:cs typeface="Arial" panose="020B0604020202020204" pitchFamily="34" charset="0"/>
              </a:rPr>
              <a:t>And Microsoft Search meets you where you are by being available on multiple form factors, and multiple endpoints including Bing, SharePoint, Office.com and Windows Search Box.</a:t>
            </a:r>
          </a:p>
          <a:p>
            <a:pPr marL="0" marR="0">
              <a:lnSpc>
                <a:spcPct val="107000"/>
              </a:lnSpc>
              <a:spcBef>
                <a:spcPts val="0"/>
              </a:spcBef>
              <a:spcAft>
                <a:spcPts val="800"/>
              </a:spcAft>
            </a:pPr>
            <a:endParaRPr lang="en-US" sz="1800">
              <a:effectLst/>
              <a:latin typeface="Calibri" panose="020F0502020204030204" pitchFamily="34" charset="0"/>
              <a:ea typeface="SimSun" panose="02010600030101010101" pitchFamily="2" charset="-122"/>
              <a:cs typeface="Arial" panose="020B0604020202020204" pitchFamily="34" charset="0"/>
            </a:endParaRPr>
          </a:p>
          <a:p>
            <a:pPr marL="0" marR="0">
              <a:lnSpc>
                <a:spcPct val="107000"/>
              </a:lnSpc>
              <a:spcBef>
                <a:spcPts val="0"/>
              </a:spcBef>
              <a:spcAft>
                <a:spcPts val="800"/>
              </a:spcAft>
            </a:pPr>
            <a:endParaRPr lang="en-US" sz="1800">
              <a:effectLst/>
              <a:latin typeface="Calibri" panose="020F050202020403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323502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of course, with any enterprise search engine, connectors are important.</a:t>
            </a:r>
          </a:p>
          <a:p>
            <a:endParaRPr lang="en-US"/>
          </a:p>
          <a:p>
            <a:r>
              <a:rPr lang="en-US"/>
              <a:t>Microsoft Search will already index all your SharePoint online and OneDrive for work content, with zero setup.</a:t>
            </a:r>
          </a:p>
          <a:p>
            <a:endParaRPr lang="en-US"/>
          </a:p>
          <a:p>
            <a:r>
              <a:rPr lang="en-US"/>
              <a:t>But to increase your search completeness and coverage, you can use Graph connectors to connect to your SaaS data sources, your on-prem file shares, databases or content management systems, and any other custom line of business data sources, so Microsoft Search can index all of them and make the available for search.</a:t>
            </a:r>
          </a:p>
          <a:p>
            <a:endParaRPr lang="en-US"/>
          </a:p>
          <a:p>
            <a:r>
              <a:rPr lang="en-US"/>
              <a:t>Between Microsoft and our partners, there are over 130 connectors, and you can find them at the Graph connectors Gallery.</a:t>
            </a:r>
          </a:p>
          <a:p>
            <a:endParaRPr lang="en-US"/>
          </a:p>
          <a:p>
            <a:r>
              <a:rPr lang="en-US"/>
              <a:t>You can also use the Graph connectors API to develop your own connector. Whether you are implementing a custom connector for your organization, or if you are a SaaS vendor, wanting to make your product’s content searchable in Microsoft Search, these are the right APIs for you to use.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5/17/2022 6:23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323924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the story gets better. When data is connected to through our platform, it’s really indexed into the Microsoft Graph, which is the underlying data fabric that powers many Microsoft 365 experiences.</a:t>
            </a:r>
          </a:p>
          <a:p>
            <a:endParaRPr lang="en-US"/>
          </a:p>
          <a:p>
            <a:r>
              <a:rPr lang="en-US"/>
              <a:t>What that means, is that the connected data transcends the traditional search experience of a search box and 10 blue links, and it can participate in other experiences like Context IQ, content recommendations, Viva Topics, E-Discovery and more.</a:t>
            </a:r>
          </a:p>
          <a:p>
            <a:endParaRPr lang="en-US"/>
          </a:p>
          <a:p>
            <a:r>
              <a:rPr lang="en-US"/>
              <a:t>So with this platform, you are really connecting your data to Microsoft 365 and not just Microsoft Search.</a:t>
            </a:r>
          </a:p>
          <a:p>
            <a:endParaRPr lang="en-US"/>
          </a:p>
          <a:p>
            <a:r>
              <a:rPr lang="en-US"/>
              <a:t>Now let me pass it onto Mounika to demo what some of these experiences look like with connector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5/17/2022 6:23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120093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5/17/2022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92545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5/17/2022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629546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You can create a custom connector by implementing 3 key components:</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a:effectLst/>
                <a:latin typeface="Calibri" panose="020F0502020204030204" pitchFamily="34" charset="0"/>
                <a:ea typeface="Calibri" panose="020F0502020204030204" pitchFamily="34" charset="0"/>
                <a:cs typeface="Times New Roman" panose="02020603050405020304" pitchFamily="18" charset="0"/>
              </a:rPr>
              <a:t>Create connection: Here you will need to do things like defining the connection object, updating config for enabling experiences that will leverage your connector and provide additional configuration required for creating a connection to Microsoft Graph.</a:t>
            </a:r>
          </a:p>
          <a:p>
            <a:pPr marL="342900" marR="0" lvl="0" indent="-342900">
              <a:lnSpc>
                <a:spcPct val="107000"/>
              </a:lnSpc>
              <a:spcBef>
                <a:spcPts val="0"/>
              </a:spcBef>
              <a:spcAft>
                <a:spcPts val="0"/>
              </a:spcAft>
              <a:buFont typeface="+mj-lt"/>
              <a:buAutoNum type="arabicPeriod"/>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a:effectLst/>
                <a:latin typeface="Calibri" panose="020F0502020204030204" pitchFamily="34" charset="0"/>
                <a:ea typeface="Calibri" panose="020F0502020204030204" pitchFamily="34" charset="0"/>
                <a:cs typeface="Times New Roman" panose="02020603050405020304" pitchFamily="18" charset="0"/>
              </a:rPr>
              <a:t>Create and register schema: Here you will need to gather schema information of the source data define the data source schema for the connection along with their properties. You need to register the schema to be able to add items to the connection.</a:t>
            </a:r>
          </a:p>
          <a:p>
            <a:pPr marL="342900" marR="0" lvl="0" indent="-342900">
              <a:lnSpc>
                <a:spcPct val="107000"/>
              </a:lnSpc>
              <a:spcBef>
                <a:spcPts val="0"/>
              </a:spcBef>
              <a:spcAft>
                <a:spcPts val="0"/>
              </a:spcAft>
              <a:buFont typeface="+mj-lt"/>
              <a:buAutoNum type="arabicPeriod"/>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a:effectLst/>
                <a:latin typeface="Calibri" panose="020F0502020204030204" pitchFamily="34" charset="0"/>
                <a:ea typeface="Calibri" panose="020F0502020204030204" pitchFamily="34" charset="0"/>
                <a:cs typeface="Times New Roman" panose="02020603050405020304" pitchFamily="18" charset="0"/>
              </a:rPr>
              <a:t>Index items: In this step you’ll be indexing items with their corresponding access control lists. We allow you to specify ACLs on a per item basis. You can create/update/delete external groups and their members to define these ACLs. Finally, you will call the Graph API to create, update or delete on an item by item basis.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5/17/2022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0189832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43103-0211-42B9-B21F-76E1B9F4711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FAEA2760-0DA1-433A-B4FA-D3BC1096024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12" name="Graphic 11">
            <a:extLst>
              <a:ext uri="{FF2B5EF4-FFF2-40B4-BE49-F238E27FC236}">
                <a16:creationId xmlns:a16="http://schemas.microsoft.com/office/drawing/2014/main" id="{F5DA7714-E611-4E0C-AFCC-81432939CBC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4202" y="2734994"/>
            <a:ext cx="3030042" cy="1362456"/>
          </a:xfrm>
          <a:prstGeom prst="rect">
            <a:avLst/>
          </a:prstGeom>
        </p:spPr>
      </p:pic>
    </p:spTree>
    <p:extLst>
      <p:ext uri="{BB962C8B-B14F-4D97-AF65-F5344CB8AC3E}">
        <p14:creationId xmlns:p14="http://schemas.microsoft.com/office/powerpoint/2010/main" val="3507814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3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84908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106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D83B01"/>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Production</a:t>
            </a:r>
          </a:p>
        </p:txBody>
      </p:sp>
    </p:spTree>
    <p:extLst>
      <p:ext uri="{BB962C8B-B14F-4D97-AF65-F5344CB8AC3E}">
        <p14:creationId xmlns:p14="http://schemas.microsoft.com/office/powerpoint/2010/main" val="2074188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07464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6914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7456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FABAA-AF35-478A-A05B-4E5F153BA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70D8A5-0475-4577-BE61-30FFE4421A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9ACFD0-4124-40A6-8613-7A4015B7773E}"/>
              </a:ext>
            </a:extLst>
          </p:cNvPr>
          <p:cNvSpPr>
            <a:spLocks noGrp="1"/>
          </p:cNvSpPr>
          <p:nvPr>
            <p:ph type="dt" sz="half" idx="10"/>
          </p:nvPr>
        </p:nvSpPr>
        <p:spPr/>
        <p:txBody>
          <a:bodyPr/>
          <a:lstStyle/>
          <a:p>
            <a:fld id="{8C6DB801-F2E0-4AE8-ABF4-C88A68FB6F5E}" type="datetimeFigureOut">
              <a:rPr lang="en-US" smtClean="0"/>
              <a:t>5/17/2022</a:t>
            </a:fld>
            <a:endParaRPr lang="en-US"/>
          </a:p>
        </p:txBody>
      </p:sp>
      <p:sp>
        <p:nvSpPr>
          <p:cNvPr id="5" name="Footer Placeholder 4">
            <a:extLst>
              <a:ext uri="{FF2B5EF4-FFF2-40B4-BE49-F238E27FC236}">
                <a16:creationId xmlns:a16="http://schemas.microsoft.com/office/drawing/2014/main" id="{A1414204-5B3A-4B10-8EC3-4132CF33A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BC7DE-AB17-4E10-951E-44A9B26C698B}"/>
              </a:ext>
            </a:extLst>
          </p:cNvPr>
          <p:cNvSpPr>
            <a:spLocks noGrp="1"/>
          </p:cNvSpPr>
          <p:nvPr>
            <p:ph type="sldNum" sz="quarter" idx="12"/>
          </p:nvPr>
        </p:nvSpPr>
        <p:spPr/>
        <p:txBody>
          <a:bodyPr/>
          <a:lstStyle/>
          <a:p>
            <a:fld id="{EF12A56D-0EDD-49B6-BA15-296DB2925F7D}" type="slidenum">
              <a:rPr lang="en-US" smtClean="0"/>
              <a:t>‹#›</a:t>
            </a:fld>
            <a:endParaRPr lang="en-US"/>
          </a:p>
        </p:txBody>
      </p:sp>
    </p:spTree>
    <p:extLst>
      <p:ext uri="{BB962C8B-B14F-4D97-AF65-F5344CB8AC3E}">
        <p14:creationId xmlns:p14="http://schemas.microsoft.com/office/powerpoint/2010/main" val="1127819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43103-0211-42B9-B21F-76E1B9F4711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FAEA2760-0DA1-433A-B4FA-D3BC1096024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12" name="Graphic 11">
            <a:extLst>
              <a:ext uri="{FF2B5EF4-FFF2-40B4-BE49-F238E27FC236}">
                <a16:creationId xmlns:a16="http://schemas.microsoft.com/office/drawing/2014/main" id="{F5DA7714-E611-4E0C-AFCC-81432939CBC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4202" y="2734994"/>
            <a:ext cx="3030042" cy="1362456"/>
          </a:xfrm>
          <a:prstGeom prst="rect">
            <a:avLst/>
          </a:prstGeom>
        </p:spPr>
      </p:pic>
    </p:spTree>
    <p:extLst>
      <p:ext uri="{BB962C8B-B14F-4D97-AF65-F5344CB8AC3E}">
        <p14:creationId xmlns:p14="http://schemas.microsoft.com/office/powerpoint/2010/main" val="4201717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0526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B0A1C6E1-5E25-45AB-BA01-27CDC7E14CEE}"/>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AB2A17-4165-4589-BAC3-6D1AD5AEDD60}"/>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D83B01"/>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Tree>
    <p:extLst>
      <p:ext uri="{BB962C8B-B14F-4D97-AF65-F5344CB8AC3E}">
        <p14:creationId xmlns:p14="http://schemas.microsoft.com/office/powerpoint/2010/main" val="32741374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userDrawn="1">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31917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0937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260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800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82356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744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slideLayout" Target="../slideLayouts/slideLayout99.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theme" Target="../theme/theme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slideLayout" Target="../slideLayouts/slideLayout100.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97" r:id="rId1"/>
    <p:sldLayoutId id="2147485273" r:id="rId2"/>
    <p:sldLayoutId id="2147484710" r:id="rId3"/>
    <p:sldLayoutId id="2147484240" r:id="rId4"/>
    <p:sldLayoutId id="2147484910" r:id="rId5"/>
    <p:sldLayoutId id="2147484911" r:id="rId6"/>
    <p:sldLayoutId id="2147485050" r:id="rId7"/>
    <p:sldLayoutId id="2147485165" r:id="rId8"/>
    <p:sldLayoutId id="2147484941" r:id="rId9"/>
    <p:sldLayoutId id="2147484942" r:id="rId10"/>
    <p:sldLayoutId id="2147485162" r:id="rId11"/>
    <p:sldLayoutId id="2147484639" r:id="rId12"/>
    <p:sldLayoutId id="2147484943" r:id="rId13"/>
    <p:sldLayoutId id="2147484603" r:id="rId14"/>
    <p:sldLayoutId id="2147484833" r:id="rId15"/>
    <p:sldLayoutId id="2147484834" r:id="rId16"/>
    <p:sldLayoutId id="2147484835" r:id="rId17"/>
    <p:sldLayoutId id="2147484922" r:id="rId18"/>
    <p:sldLayoutId id="2147484923" r:id="rId19"/>
    <p:sldLayoutId id="2147484924" r:id="rId20"/>
    <p:sldLayoutId id="2147484839" r:id="rId21"/>
    <p:sldLayoutId id="2147484840" r:id="rId22"/>
    <p:sldLayoutId id="2147484841" r:id="rId23"/>
    <p:sldLayoutId id="2147484842" r:id="rId24"/>
    <p:sldLayoutId id="2147484843" r:id="rId25"/>
    <p:sldLayoutId id="2147484938" r:id="rId26"/>
    <p:sldLayoutId id="2147484939" r:id="rId27"/>
    <p:sldLayoutId id="2147484940" r:id="rId28"/>
    <p:sldLayoutId id="2147485161" r:id="rId29"/>
    <p:sldLayoutId id="2147485152" r:id="rId30"/>
    <p:sldLayoutId id="2147485153" r:id="rId31"/>
    <p:sldLayoutId id="2147485154" r:id="rId32"/>
    <p:sldLayoutId id="2147484944" r:id="rId33"/>
    <p:sldLayoutId id="2147484945" r:id="rId34"/>
    <p:sldLayoutId id="2147485277" r:id="rId35"/>
    <p:sldLayoutId id="2147485137" r:id="rId36"/>
    <p:sldLayoutId id="2147485138" r:id="rId37"/>
    <p:sldLayoutId id="2147485139" r:id="rId38"/>
    <p:sldLayoutId id="2147485140" r:id="rId39"/>
    <p:sldLayoutId id="2147485141" r:id="rId40"/>
    <p:sldLayoutId id="2147485142" r:id="rId41"/>
    <p:sldLayoutId id="2147485274" r:id="rId42"/>
    <p:sldLayoutId id="2147485275" r:id="rId43"/>
    <p:sldLayoutId id="2147485276" r:id="rId44"/>
    <p:sldLayoutId id="2147484671" r:id="rId45"/>
    <p:sldLayoutId id="2147484673" r:id="rId46"/>
    <p:sldLayoutId id="2147484299" r:id="rId47"/>
    <p:sldLayoutId id="2147484263" r:id="rId48"/>
    <p:sldLayoutId id="2147485299"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98" r:id="rId1"/>
    <p:sldLayoutId id="2147485283" r:id="rId2"/>
    <p:sldLayoutId id="2147485224" r:id="rId3"/>
    <p:sldLayoutId id="2147485225" r:id="rId4"/>
    <p:sldLayoutId id="2147485226" r:id="rId5"/>
    <p:sldLayoutId id="2147485227" r:id="rId6"/>
    <p:sldLayoutId id="2147485228" r:id="rId7"/>
    <p:sldLayoutId id="2147485229" r:id="rId8"/>
    <p:sldLayoutId id="2147485230" r:id="rId9"/>
    <p:sldLayoutId id="2147485231" r:id="rId10"/>
    <p:sldLayoutId id="2147485232" r:id="rId11"/>
    <p:sldLayoutId id="2147485233" r:id="rId12"/>
    <p:sldLayoutId id="2147485234" r:id="rId13"/>
    <p:sldLayoutId id="2147485235" r:id="rId14"/>
    <p:sldLayoutId id="2147485236" r:id="rId15"/>
    <p:sldLayoutId id="2147485238" r:id="rId16"/>
    <p:sldLayoutId id="2147485240" r:id="rId17"/>
    <p:sldLayoutId id="2147485241" r:id="rId18"/>
    <p:sldLayoutId id="2147485242" r:id="rId19"/>
    <p:sldLayoutId id="2147485243" r:id="rId20"/>
    <p:sldLayoutId id="2147485244" r:id="rId21"/>
    <p:sldLayoutId id="2147485245" r:id="rId22"/>
    <p:sldLayoutId id="2147485246" r:id="rId23"/>
    <p:sldLayoutId id="2147485247" r:id="rId24"/>
    <p:sldLayoutId id="2147485248" r:id="rId25"/>
    <p:sldLayoutId id="2147485249" r:id="rId26"/>
    <p:sldLayoutId id="2147485250" r:id="rId27"/>
    <p:sldLayoutId id="2147485251" r:id="rId28"/>
    <p:sldLayoutId id="2147485252" r:id="rId29"/>
    <p:sldLayoutId id="2147485253" r:id="rId30"/>
    <p:sldLayoutId id="2147485254" r:id="rId31"/>
    <p:sldLayoutId id="2147485255" r:id="rId32"/>
    <p:sldLayoutId id="2147485256" r:id="rId33"/>
    <p:sldLayoutId id="2147485257" r:id="rId34"/>
    <p:sldLayoutId id="2147485294" r:id="rId35"/>
    <p:sldLayoutId id="2147485258" r:id="rId36"/>
    <p:sldLayoutId id="2147485259" r:id="rId37"/>
    <p:sldLayoutId id="2147485260" r:id="rId38"/>
    <p:sldLayoutId id="2147485261" r:id="rId39"/>
    <p:sldLayoutId id="2147485262" r:id="rId40"/>
    <p:sldLayoutId id="2147485263" r:id="rId41"/>
    <p:sldLayoutId id="2147485284" r:id="rId42"/>
    <p:sldLayoutId id="2147485285" r:id="rId43"/>
    <p:sldLayoutId id="2147485286" r:id="rId44"/>
    <p:sldLayoutId id="2147485268" r:id="rId45"/>
    <p:sldLayoutId id="2147485293" r:id="rId46"/>
    <p:sldLayoutId id="2147485270" r:id="rId47"/>
    <p:sldLayoutId id="2147485271" r:id="rId48"/>
    <p:sldLayoutId id="2147485300" r:id="rId49"/>
    <p:sldLayoutId id="2147485301" r:id="rId50"/>
    <p:sldLayoutId id="2147485302"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3_E3F6797A.xml"/><Relationship Id="rId2" Type="http://schemas.openxmlformats.org/officeDocument/2006/relationships/notesSlide" Target="../notesSlides/notesSlide10.xml"/><Relationship Id="rId1" Type="http://schemas.openxmlformats.org/officeDocument/2006/relationships/slideLayout" Target="../slideLayouts/slideLayout98.xml"/><Relationship Id="rId4" Type="http://schemas.openxmlformats.org/officeDocument/2006/relationships/hyperlink" Target="https://figma.com/"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0.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7FFFCB2C_520C611C.xml"/><Relationship Id="rId2" Type="http://schemas.openxmlformats.org/officeDocument/2006/relationships/notesSlide" Target="../notesSlides/notesSlide13.xml"/><Relationship Id="rId1" Type="http://schemas.openxmlformats.org/officeDocument/2006/relationships/slideLayout" Target="../slideLayouts/slideLayout100.xml"/></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diagramData" Target="../diagrams/data1.xml"/><Relationship Id="rId21" Type="http://schemas.openxmlformats.org/officeDocument/2006/relationships/image" Target="../media/image75.png"/><Relationship Id="rId7" Type="http://schemas.microsoft.com/office/2007/relationships/diagramDrawing" Target="../diagrams/drawing1.xml"/><Relationship Id="rId12" Type="http://schemas.openxmlformats.org/officeDocument/2006/relationships/image" Target="../media/image66.png"/><Relationship Id="rId17" Type="http://schemas.openxmlformats.org/officeDocument/2006/relationships/image" Target="../media/image71.png"/><Relationship Id="rId2" Type="http://schemas.microsoft.com/office/2018/10/relationships/comments" Target="../comments/modernComment_7FA3575C_51343490.xml"/><Relationship Id="rId16" Type="http://schemas.openxmlformats.org/officeDocument/2006/relationships/image" Target="../media/image70.svg"/><Relationship Id="rId20" Type="http://schemas.openxmlformats.org/officeDocument/2006/relationships/image" Target="../media/image74.png"/><Relationship Id="rId1" Type="http://schemas.openxmlformats.org/officeDocument/2006/relationships/slideLayout" Target="../slideLayouts/slideLayout49.xml"/><Relationship Id="rId6" Type="http://schemas.openxmlformats.org/officeDocument/2006/relationships/diagramColors" Target="../diagrams/colors1.xml"/><Relationship Id="rId11" Type="http://schemas.openxmlformats.org/officeDocument/2006/relationships/image" Target="../media/image65.png"/><Relationship Id="rId5" Type="http://schemas.openxmlformats.org/officeDocument/2006/relationships/diagramQuickStyle" Target="../diagrams/quickStyle1.xml"/><Relationship Id="rId15" Type="http://schemas.openxmlformats.org/officeDocument/2006/relationships/image" Target="../media/image69.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diagramLayout" Target="../diagrams/layout1.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6.png"/></Relationships>
</file>

<file path=ppt/slides/_rels/slide1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7.png"/><Relationship Id="rId7" Type="http://schemas.openxmlformats.org/officeDocument/2006/relationships/image" Target="../media/image79.svg"/><Relationship Id="rId2" Type="http://schemas.openxmlformats.org/officeDocument/2006/relationships/notesSlide" Target="../notesSlides/notesSlide14.xml"/><Relationship Id="rId1" Type="http://schemas.openxmlformats.org/officeDocument/2006/relationships/slideLayout" Target="../slideLayouts/slideLayout31.xml"/><Relationship Id="rId6" Type="http://schemas.openxmlformats.org/officeDocument/2006/relationships/image" Target="../media/image78.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81.svg"/></Relationships>
</file>

<file path=ppt/slides/_rels/slide16.xml.rels><?xml version="1.0" encoding="UTF-8" standalone="yes"?>
<Relationships xmlns="http://schemas.openxmlformats.org/package/2006/relationships"><Relationship Id="rId3" Type="http://schemas.openxmlformats.org/officeDocument/2006/relationships/hyperlink" Target="https://aka.ms/graphconnectorsapi" TargetMode="External"/><Relationship Id="rId2" Type="http://schemas.openxmlformats.org/officeDocument/2006/relationships/notesSlide" Target="../notesSlides/notesSlide15.xml"/><Relationship Id="rId1" Type="http://schemas.openxmlformats.org/officeDocument/2006/relationships/slideLayout" Target="../slideLayouts/slideLayout49.xml"/><Relationship Id="rId5" Type="http://schemas.openxmlformats.org/officeDocument/2006/relationships/hyperlink" Target="https://aka.ms/graphconnectorsgallery" TargetMode="External"/><Relationship Id="rId4" Type="http://schemas.openxmlformats.org/officeDocument/2006/relationships/hyperlink" Target="https://aka.ms/graphconnector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notesSlide" Target="../notesSlides/notesSlide4.xml"/><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slideLayout" Target="../slideLayouts/slideLayout12.xml"/><Relationship Id="rId16" Type="http://schemas.openxmlformats.org/officeDocument/2006/relationships/image" Target="../media/image39.png"/><Relationship Id="rId1" Type="http://schemas.openxmlformats.org/officeDocument/2006/relationships/tags" Target="../tags/tag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jpe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5.xml"/><Relationship Id="rId16" Type="http://schemas.openxmlformats.org/officeDocument/2006/relationships/image" Target="../media/image53.jpeg"/><Relationship Id="rId1" Type="http://schemas.openxmlformats.org/officeDocument/2006/relationships/slideLayout" Target="../slideLayouts/slideLayout4.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sv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44.jpeg"/><Relationship Id="rId12" Type="http://schemas.openxmlformats.org/officeDocument/2006/relationships/image" Target="../media/image53.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3.svg"/><Relationship Id="rId11" Type="http://schemas.openxmlformats.org/officeDocument/2006/relationships/image" Target="../media/image52.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3" Type="http://schemas.microsoft.com/office/2018/10/relationships/comments" Target="../comments/modernComment_102_F11D1CB2.xml"/><Relationship Id="rId7" Type="http://schemas.openxmlformats.org/officeDocument/2006/relationships/image" Target="../media/image59.svg"/><Relationship Id="rId2" Type="http://schemas.openxmlformats.org/officeDocument/2006/relationships/notesSlide" Target="../notesSlides/notesSlide9.xml"/><Relationship Id="rId1" Type="http://schemas.openxmlformats.org/officeDocument/2006/relationships/slideLayout" Target="../slideLayouts/slideLayout52.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6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9144000" cy="1107996"/>
          </a:xfrm>
        </p:spPr>
        <p:txBody>
          <a:bodyPr/>
          <a:lstStyle/>
          <a:p>
            <a:r>
              <a:rPr lang="en-US" sz="3600">
                <a:ea typeface="+mj-lt"/>
                <a:cs typeface="+mj-lt"/>
              </a:rPr>
              <a:t>Integrate Graph connector content into various M365 experiences</a:t>
            </a:r>
            <a:endParaRPr lang="en-US"/>
          </a:p>
        </p:txBody>
      </p:sp>
      <p:sp>
        <p:nvSpPr>
          <p:cNvPr id="5" name="Text Placeholder 4"/>
          <p:cNvSpPr>
            <a:spLocks noGrp="1"/>
          </p:cNvSpPr>
          <p:nvPr>
            <p:ph type="body" sz="quarter" idx="12"/>
          </p:nvPr>
        </p:nvSpPr>
        <p:spPr>
          <a:xfrm>
            <a:off x="584200" y="4286864"/>
            <a:ext cx="9144000" cy="338554"/>
          </a:xfrm>
        </p:spPr>
        <p:txBody>
          <a:bodyPr/>
          <a:lstStyle/>
          <a:p>
            <a:r>
              <a:rPr lang="en-US"/>
              <a:t>Mounika Narayanan</a:t>
            </a:r>
          </a:p>
        </p:txBody>
      </p:sp>
    </p:spTree>
    <p:extLst>
      <p:ext uri="{BB962C8B-B14F-4D97-AF65-F5344CB8AC3E}">
        <p14:creationId xmlns:p14="http://schemas.microsoft.com/office/powerpoint/2010/main" val="16893841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9A62A-20A1-43E4-B92A-F96792EDF645}"/>
              </a:ext>
            </a:extLst>
          </p:cNvPr>
          <p:cNvSpPr>
            <a:spLocks noGrp="1"/>
          </p:cNvSpPr>
          <p:nvPr>
            <p:ph type="title"/>
          </p:nvPr>
        </p:nvSpPr>
        <p:spPr>
          <a:xfrm>
            <a:off x="784224" y="445294"/>
            <a:ext cx="10515600" cy="553998"/>
          </a:xfrm>
        </p:spPr>
        <p:txBody>
          <a:bodyPr/>
          <a:lstStyle/>
          <a:p>
            <a:r>
              <a:rPr lang="en-US">
                <a:solidFill>
                  <a:schemeClr val="bg1"/>
                </a:solidFill>
              </a:rPr>
              <a:t>     Create Connection</a:t>
            </a:r>
          </a:p>
        </p:txBody>
      </p:sp>
      <p:sp>
        <p:nvSpPr>
          <p:cNvPr id="3" name="Content Placeholder 2">
            <a:extLst>
              <a:ext uri="{FF2B5EF4-FFF2-40B4-BE49-F238E27FC236}">
                <a16:creationId xmlns:a16="http://schemas.microsoft.com/office/drawing/2014/main" id="{325984D8-1AB6-41D7-8861-7CF153ED2595}"/>
              </a:ext>
            </a:extLst>
          </p:cNvPr>
          <p:cNvSpPr>
            <a:spLocks noGrp="1"/>
          </p:cNvSpPr>
          <p:nvPr>
            <p:ph type="body" sz="quarter" idx="10"/>
          </p:nvPr>
        </p:nvSpPr>
        <p:spPr>
          <a:xfrm>
            <a:off x="586740" y="1208088"/>
            <a:ext cx="11018520" cy="6774419"/>
          </a:xfrm>
        </p:spPr>
        <p:txBody>
          <a:bodyPr/>
          <a:lstStyle/>
          <a:p>
            <a:pPr marL="0" marR="0" indent="0">
              <a:lnSpc>
                <a:spcPct val="107000"/>
              </a:lnSpc>
              <a:spcBef>
                <a:spcPts val="0"/>
              </a:spcBef>
              <a:spcAft>
                <a:spcPts val="0"/>
              </a:spcAft>
              <a:buNone/>
            </a:pPr>
            <a:r>
              <a:rPr lang="en-US" sz="1800">
                <a:solidFill>
                  <a:srgbClr val="007D9A"/>
                </a:solidFill>
                <a:effectLst/>
                <a:latin typeface="Consolas" panose="020B0609020204030204" pitchFamily="49" charset="0"/>
                <a:ea typeface="Times New Roman" panose="02020603050405020304" pitchFamily="18" charset="0"/>
                <a:cs typeface="Times New Roman" panose="02020603050405020304" pitchFamily="18" charset="0"/>
              </a:rPr>
              <a:t>POST https://graph.microsoft.com/beta/external/connections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a:solidFill>
                  <a:srgbClr val="007D9A"/>
                </a:solidFill>
                <a:effectLst/>
                <a:latin typeface="Consolas" panose="020B0609020204030204" pitchFamily="49" charset="0"/>
                <a:ea typeface="Times New Roman" panose="02020603050405020304" pitchFamily="18" charset="0"/>
                <a:cs typeface="Times New Roman" panose="02020603050405020304" pitchFamily="18" charset="0"/>
              </a:rPr>
              <a:t>Content-type</a:t>
            </a:r>
            <a:r>
              <a:rPr lang="en-US" sz="18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application/</a:t>
            </a:r>
            <a:r>
              <a:rPr lang="en-US" sz="180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json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"id"</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300" err="1">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FigmaConnector</a:t>
            </a:r>
            <a:r>
              <a:rPr lang="en-US" sz="13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"name"</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“Figma Projects and Files Connector"</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"description"</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"Connection to Figma application”,</a:t>
            </a:r>
          </a:p>
          <a:p>
            <a:pPr marL="0" marR="0" indent="0">
              <a:lnSpc>
                <a:spcPct val="107000"/>
              </a:lnSpc>
              <a:spcBef>
                <a:spcPts val="0"/>
              </a:spcBef>
              <a:spcAft>
                <a:spcPts val="0"/>
              </a:spcAft>
              <a:buNone/>
            </a:pPr>
            <a:r>
              <a:rPr lang="en-US" sz="1300">
                <a:solidFill>
                  <a:srgbClr val="880000"/>
                </a:solidFill>
                <a:effectLst/>
                <a:ea typeface="Calibri" panose="020F0502020204030204" pitchFamily="34" charset="0"/>
                <a:cs typeface="Times New Roman" panose="02020603050405020304" pitchFamily="18" charset="0"/>
              </a:rPr>
              <a:t>  </a:t>
            </a:r>
            <a:r>
              <a:rPr lang="en-US" sz="1300" b="0" i="0">
                <a:solidFill>
                  <a:srgbClr val="0451A5"/>
                </a:solidFill>
                <a:effectLst/>
              </a:rPr>
              <a:t>"</a:t>
            </a:r>
            <a:r>
              <a:rPr lang="en-US" sz="1300" b="0" i="0" err="1">
                <a:solidFill>
                  <a:srgbClr val="0451A5"/>
                </a:solidFill>
                <a:effectLst/>
              </a:rPr>
              <a:t>enabledContentExperiences</a:t>
            </a:r>
            <a:r>
              <a:rPr lang="en-US" sz="1300" b="0" i="0">
                <a:solidFill>
                  <a:srgbClr val="0451A5"/>
                </a:solidFill>
                <a:effectLst/>
              </a:rPr>
              <a:t>": </a:t>
            </a:r>
            <a:r>
              <a:rPr lang="en-US" sz="1300" b="0" i="0">
                <a:solidFill>
                  <a:srgbClr val="880000"/>
                </a:solidFill>
                <a:effectLst/>
              </a:rPr>
              <a:t>"search, </a:t>
            </a:r>
            <a:r>
              <a:rPr lang="en-US" sz="1300" b="0" i="0" err="1">
                <a:solidFill>
                  <a:srgbClr val="880000"/>
                </a:solidFill>
                <a:effectLst/>
              </a:rPr>
              <a:t>contextualInsertion</a:t>
            </a:r>
            <a:r>
              <a:rPr lang="en-US" sz="1300">
                <a:solidFill>
                  <a:srgbClr val="880000"/>
                </a:solidFill>
              </a:rPr>
              <a:t>”,</a:t>
            </a:r>
            <a:endParaRPr lang="en-US" sz="1300" b="0" i="0">
              <a:solidFill>
                <a:srgbClr val="880000"/>
              </a:solidFill>
              <a:effectLst/>
            </a:endParaRPr>
          </a:p>
          <a:p>
            <a:r>
              <a:rPr lang="en-US" sz="1300" b="0">
                <a:solidFill>
                  <a:srgbClr val="001188"/>
                </a:solidFill>
                <a:effectLst/>
                <a:latin typeface="Consolas" panose="020B0609020204030204" pitchFamily="49" charset="0"/>
              </a:rPr>
              <a:t>  </a:t>
            </a:r>
            <a:r>
              <a:rPr lang="en-US" sz="1300" b="0">
                <a:solidFill>
                  <a:srgbClr val="0451A5"/>
                </a:solidFill>
                <a:effectLst/>
                <a:latin typeface="Consolas" panose="020B0609020204030204" pitchFamily="49" charset="0"/>
              </a:rPr>
              <a:t>"</a:t>
            </a:r>
            <a:r>
              <a:rPr lang="en-US" sz="1300" b="0" err="1">
                <a:solidFill>
                  <a:srgbClr val="0451A5"/>
                </a:solidFill>
                <a:effectLst/>
                <a:latin typeface="Consolas" panose="020B0609020204030204" pitchFamily="49" charset="0"/>
              </a:rPr>
              <a:t>activitySettings</a:t>
            </a:r>
            <a:r>
              <a:rPr lang="en-US" sz="1300" b="0">
                <a:solidFill>
                  <a:srgbClr val="0451A5"/>
                </a:solidFill>
                <a:effectLst/>
                <a:latin typeface="Consolas" panose="020B0609020204030204" pitchFamily="49" charset="0"/>
              </a:rPr>
              <a:t>": </a:t>
            </a:r>
          </a:p>
          <a:p>
            <a:r>
              <a:rPr lang="en-US" sz="1300" b="0">
                <a:solidFill>
                  <a:srgbClr val="001188"/>
                </a:solidFill>
                <a:effectLst/>
                <a:latin typeface="Consolas" panose="020B0609020204030204" pitchFamily="49" charset="0"/>
              </a:rPr>
              <a:t>    {</a:t>
            </a:r>
            <a:endParaRPr lang="en-US" sz="1300" b="0">
              <a:solidFill>
                <a:srgbClr val="000000"/>
              </a:solidFill>
              <a:effectLst/>
              <a:latin typeface="Consolas" panose="020B0609020204030204" pitchFamily="49" charset="0"/>
            </a:endParaRPr>
          </a:p>
          <a:p>
            <a:r>
              <a:rPr lang="en-US" sz="1300" b="0">
                <a:solidFill>
                  <a:srgbClr val="001188"/>
                </a:solidFill>
                <a:effectLst/>
                <a:latin typeface="Consolas" panose="020B0609020204030204" pitchFamily="49" charset="0"/>
              </a:rPr>
              <a:t>      </a:t>
            </a:r>
            <a:r>
              <a:rPr lang="en-US" sz="1300" b="0">
                <a:solidFill>
                  <a:srgbClr val="0451A5"/>
                </a:solidFill>
                <a:effectLst/>
                <a:latin typeface="Consolas" panose="020B0609020204030204" pitchFamily="49" charset="0"/>
              </a:rPr>
              <a:t>"</a:t>
            </a:r>
            <a:r>
              <a:rPr lang="en-US" sz="1300" b="0" err="1">
                <a:solidFill>
                  <a:srgbClr val="0451A5"/>
                </a:solidFill>
                <a:effectLst/>
                <a:latin typeface="Consolas" panose="020B0609020204030204" pitchFamily="49" charset="0"/>
              </a:rPr>
              <a:t>urlToItemResolvers</a:t>
            </a:r>
            <a:r>
              <a:rPr lang="en-US" sz="1300" b="0">
                <a:solidFill>
                  <a:srgbClr val="0451A5"/>
                </a:solidFill>
                <a:effectLst/>
                <a:latin typeface="Consolas" panose="020B0609020204030204" pitchFamily="49" charset="0"/>
              </a:rPr>
              <a:t>": </a:t>
            </a:r>
            <a:r>
              <a:rPr lang="en-US" sz="1300" b="0">
                <a:solidFill>
                  <a:srgbClr val="001188"/>
                </a:solidFill>
                <a:effectLst/>
                <a:latin typeface="Consolas" panose="020B0609020204030204" pitchFamily="49" charset="0"/>
              </a:rPr>
              <a:t>[</a:t>
            </a:r>
            <a:endParaRPr lang="en-US" sz="1300" b="0">
              <a:solidFill>
                <a:srgbClr val="000000"/>
              </a:solidFill>
              <a:effectLst/>
              <a:latin typeface="Consolas" panose="020B0609020204030204" pitchFamily="49" charset="0"/>
            </a:endParaRPr>
          </a:p>
          <a:p>
            <a:r>
              <a:rPr lang="en-US" sz="1300" b="0">
                <a:solidFill>
                  <a:srgbClr val="001188"/>
                </a:solidFill>
                <a:effectLst/>
                <a:latin typeface="Consolas" panose="020B0609020204030204" pitchFamily="49" charset="0"/>
              </a:rPr>
              <a:t>        {</a:t>
            </a:r>
            <a:endParaRPr lang="en-US" sz="1300" b="0">
              <a:solidFill>
                <a:srgbClr val="000000"/>
              </a:solidFill>
              <a:effectLst/>
              <a:latin typeface="Consolas" panose="020B0609020204030204" pitchFamily="49" charset="0"/>
            </a:endParaRPr>
          </a:p>
          <a:p>
            <a:r>
              <a:rPr lang="en-US" sz="1300" b="0">
                <a:solidFill>
                  <a:srgbClr val="001188"/>
                </a:solidFill>
                <a:effectLst/>
                <a:latin typeface="Consolas" panose="020B0609020204030204" pitchFamily="49" charset="0"/>
              </a:rPr>
              <a:t>          "@</a:t>
            </a:r>
            <a:r>
              <a:rPr lang="en-US" sz="1300" b="0" err="1">
                <a:solidFill>
                  <a:srgbClr val="001188"/>
                </a:solidFill>
                <a:effectLst/>
                <a:latin typeface="Consolas" panose="020B0609020204030204" pitchFamily="49" charset="0"/>
              </a:rPr>
              <a:t>odata.type</a:t>
            </a:r>
            <a:r>
              <a:rPr lang="en-US" sz="1300" b="0">
                <a:solidFill>
                  <a:srgbClr val="001188"/>
                </a:solidFill>
                <a:effectLst/>
                <a:latin typeface="Consolas" panose="020B0609020204030204" pitchFamily="49" charset="0"/>
              </a:rPr>
              <a:t>": </a:t>
            </a:r>
            <a:r>
              <a:rPr lang="en-US" sz="1300" b="0">
                <a:solidFill>
                  <a:srgbClr val="880000"/>
                </a:solidFill>
                <a:effectLst/>
                <a:latin typeface="Consolas" panose="020B0609020204030204" pitchFamily="49" charset="0"/>
              </a:rPr>
              <a:t>"</a:t>
            </a:r>
            <a:r>
              <a:rPr lang="en-US" sz="1300" b="0" err="1">
                <a:solidFill>
                  <a:srgbClr val="880000"/>
                </a:solidFill>
                <a:effectLst/>
                <a:latin typeface="Consolas" panose="020B0609020204030204" pitchFamily="49" charset="0"/>
              </a:rPr>
              <a:t>microsoft.graph.externalConnectors.itemIdResolver</a:t>
            </a:r>
            <a:r>
              <a:rPr lang="en-US" sz="1300" b="0">
                <a:solidFill>
                  <a:srgbClr val="880000"/>
                </a:solidFill>
                <a:effectLst/>
                <a:latin typeface="Consolas" panose="020B0609020204030204" pitchFamily="49" charset="0"/>
              </a:rPr>
              <a:t>",</a:t>
            </a:r>
          </a:p>
          <a:p>
            <a:r>
              <a:rPr lang="en-US" sz="1300" b="0">
                <a:solidFill>
                  <a:srgbClr val="001188"/>
                </a:solidFill>
                <a:effectLst/>
                <a:latin typeface="Consolas" panose="020B0609020204030204" pitchFamily="49" charset="0"/>
              </a:rPr>
              <a:t>          "priority": </a:t>
            </a:r>
            <a:r>
              <a:rPr lang="en-US" sz="1300" b="0">
                <a:solidFill>
                  <a:srgbClr val="880000"/>
                </a:solidFill>
                <a:effectLst/>
                <a:latin typeface="Consolas" panose="020B0609020204030204" pitchFamily="49" charset="0"/>
              </a:rPr>
              <a:t>1,</a:t>
            </a:r>
          </a:p>
          <a:p>
            <a:r>
              <a:rPr lang="en-US" sz="1300" b="0">
                <a:solidFill>
                  <a:srgbClr val="001188"/>
                </a:solidFill>
                <a:effectLst/>
                <a:latin typeface="Consolas" panose="020B0609020204030204" pitchFamily="49" charset="0"/>
              </a:rPr>
              <a:t>          "</a:t>
            </a:r>
            <a:r>
              <a:rPr lang="en-US" sz="1300" b="0" err="1">
                <a:solidFill>
                  <a:srgbClr val="001188"/>
                </a:solidFill>
                <a:effectLst/>
                <a:latin typeface="Consolas" panose="020B0609020204030204" pitchFamily="49" charset="0"/>
              </a:rPr>
              <a:t>urlMatchInfo</a:t>
            </a:r>
            <a:r>
              <a:rPr lang="en-US" sz="1300" b="0">
                <a:solidFill>
                  <a:srgbClr val="001188"/>
                </a:solidFill>
                <a:effectLst/>
                <a:latin typeface="Consolas" panose="020B0609020204030204" pitchFamily="49" charset="0"/>
              </a:rPr>
              <a:t>": {</a:t>
            </a:r>
            <a:endParaRPr lang="en-US" sz="1300" b="0">
              <a:solidFill>
                <a:srgbClr val="000000"/>
              </a:solidFill>
              <a:effectLst/>
              <a:latin typeface="Consolas" panose="020B0609020204030204" pitchFamily="49" charset="0"/>
            </a:endParaRPr>
          </a:p>
          <a:p>
            <a:r>
              <a:rPr lang="en-US" sz="1300" b="0">
                <a:solidFill>
                  <a:srgbClr val="001188"/>
                </a:solidFill>
                <a:effectLst/>
                <a:latin typeface="Consolas" panose="020B0609020204030204" pitchFamily="49" charset="0"/>
              </a:rPr>
              <a:t>            "</a:t>
            </a:r>
            <a:r>
              <a:rPr lang="en-US" sz="1300" b="0" err="1">
                <a:solidFill>
                  <a:srgbClr val="001188"/>
                </a:solidFill>
                <a:effectLst/>
                <a:latin typeface="Consolas" panose="020B0609020204030204" pitchFamily="49" charset="0"/>
              </a:rPr>
              <a:t>baseUrls</a:t>
            </a:r>
            <a:r>
              <a:rPr lang="en-US" sz="1300" b="0">
                <a:solidFill>
                  <a:srgbClr val="001188"/>
                </a:solidFill>
                <a:effectLst/>
                <a:latin typeface="Consolas" panose="020B0609020204030204" pitchFamily="49" charset="0"/>
              </a:rPr>
              <a:t>": </a:t>
            </a:r>
            <a:r>
              <a:rPr lang="en-US" sz="1300" b="0">
                <a:solidFill>
                  <a:srgbClr val="880000"/>
                </a:solidFill>
                <a:effectLst/>
                <a:latin typeface="Consolas" panose="020B0609020204030204" pitchFamily="49" charset="0"/>
              </a:rPr>
              <a:t>[</a:t>
            </a:r>
          </a:p>
          <a:p>
            <a:r>
              <a:rPr lang="en-US" sz="1300" b="0">
                <a:solidFill>
                  <a:srgbClr val="880000"/>
                </a:solidFill>
                <a:effectLst/>
                <a:latin typeface="Consolas" panose="020B0609020204030204" pitchFamily="49" charset="0"/>
              </a:rPr>
              <a:t>               </a:t>
            </a:r>
            <a:r>
              <a:rPr lang="en-US" sz="1300" u="sng">
                <a:solidFill>
                  <a:srgbClr val="880000"/>
                </a:solidFill>
                <a:effectLst/>
                <a:latin typeface="Cascadia Mono" panose="020B0609020000020004" pitchFamily="49" charset="0"/>
                <a:ea typeface="Calibri" panose="020F0502020204030204" pitchFamily="34" charset="0"/>
                <a:hlinkClick r:id="rId4">
                  <a:extLst>
                    <a:ext uri="{A12FA001-AC4F-418D-AE19-62706E023703}">
                      <ahyp:hlinkClr xmlns:ahyp="http://schemas.microsoft.com/office/drawing/2018/hyperlinkcolor" val="tx"/>
                    </a:ext>
                  </a:extLst>
                </a:hlinkClick>
              </a:rPr>
              <a:t>https://figma.com</a:t>
            </a:r>
            <a:r>
              <a:rPr lang="en-US" sz="1300">
                <a:solidFill>
                  <a:srgbClr val="880000"/>
                </a:solidFill>
                <a:effectLst/>
                <a:latin typeface="Cascadia Mono" panose="020B0609020000020004" pitchFamily="49" charset="0"/>
                <a:ea typeface="Calibri" panose="020F0502020204030204" pitchFamily="34" charset="0"/>
              </a:rPr>
              <a:t>, </a:t>
            </a:r>
            <a:r>
              <a:rPr lang="en-US" sz="1300" u="sng">
                <a:solidFill>
                  <a:srgbClr val="880000"/>
                </a:solidFill>
                <a:latin typeface="Cascadia Mono" panose="020B0609020000020004" pitchFamily="49" charset="0"/>
                <a:ea typeface="Calibri" panose="020F0502020204030204" pitchFamily="34" charset="0"/>
              </a:rPr>
              <a:t>https://www.figma.com</a:t>
            </a:r>
            <a:r>
              <a:rPr lang="en-US" sz="1300" b="0">
                <a:solidFill>
                  <a:srgbClr val="880000"/>
                </a:solidFill>
                <a:effectLst/>
                <a:latin typeface="Consolas" panose="020B0609020204030204" pitchFamily="49" charset="0"/>
              </a:rPr>
              <a:t>          </a:t>
            </a:r>
          </a:p>
          <a:p>
            <a:r>
              <a:rPr lang="en-US" sz="1300">
                <a:solidFill>
                  <a:srgbClr val="880000"/>
                </a:solidFill>
              </a:rPr>
              <a:t>             </a:t>
            </a:r>
            <a:r>
              <a:rPr lang="en-US" sz="1300" b="0">
                <a:solidFill>
                  <a:srgbClr val="880000"/>
                </a:solidFill>
                <a:effectLst/>
                <a:latin typeface="Consolas" panose="020B0609020204030204" pitchFamily="49" charset="0"/>
              </a:rPr>
              <a:t>],</a:t>
            </a:r>
          </a:p>
          <a:p>
            <a:r>
              <a:rPr lang="en-US" sz="1300" b="0">
                <a:solidFill>
                  <a:srgbClr val="001188"/>
                </a:solidFill>
                <a:effectLst/>
                <a:latin typeface="Consolas" panose="020B0609020204030204" pitchFamily="49" charset="0"/>
              </a:rPr>
              <a:t>            "</a:t>
            </a:r>
            <a:r>
              <a:rPr lang="en-US" sz="1300" b="0" err="1">
                <a:solidFill>
                  <a:srgbClr val="001188"/>
                </a:solidFill>
                <a:effectLst/>
                <a:latin typeface="Consolas" panose="020B0609020204030204" pitchFamily="49" charset="0"/>
              </a:rPr>
              <a:t>urlPattern</a:t>
            </a:r>
            <a:r>
              <a:rPr lang="en-US" sz="1300" b="0">
                <a:solidFill>
                  <a:srgbClr val="001188"/>
                </a:solidFill>
                <a:effectLst/>
                <a:latin typeface="Consolas" panose="020B0609020204030204" pitchFamily="49" charset="0"/>
              </a:rPr>
              <a:t>": </a:t>
            </a:r>
            <a:r>
              <a:rPr lang="en-US" sz="1300">
                <a:solidFill>
                  <a:srgbClr val="A31515"/>
                </a:solidFill>
                <a:effectLst/>
                <a:latin typeface="Cascadia Mono" panose="020B0609020000020004" pitchFamily="49" charset="0"/>
                <a:ea typeface="Calibri" panose="020F0502020204030204" pitchFamily="34" charset="0"/>
              </a:rPr>
              <a:t>"/file/(?&lt;</a:t>
            </a:r>
            <a:r>
              <a:rPr lang="en-US" sz="1300" err="1">
                <a:solidFill>
                  <a:srgbClr val="A31515"/>
                </a:solidFill>
                <a:effectLst/>
                <a:latin typeface="Cascadia Mono" panose="020B0609020000020004" pitchFamily="49" charset="0"/>
                <a:ea typeface="Calibri" panose="020F0502020204030204" pitchFamily="34" charset="0"/>
              </a:rPr>
              <a:t>fileid</a:t>
            </a:r>
            <a:r>
              <a:rPr lang="en-US" sz="1300">
                <a:solidFill>
                  <a:srgbClr val="A31515"/>
                </a:solidFill>
                <a:effectLst/>
                <a:latin typeface="Cascadia Mono" panose="020B0609020000020004" pitchFamily="49" charset="0"/>
                <a:ea typeface="Calibri" panose="020F0502020204030204" pitchFamily="34" charset="0"/>
              </a:rPr>
              <a:t>&gt;[a-zA-Z0-9]+)"</a:t>
            </a:r>
            <a:endParaRPr lang="en-US" sz="1300" b="0">
              <a:solidFill>
                <a:srgbClr val="000000"/>
              </a:solidFill>
              <a:effectLst/>
              <a:latin typeface="Consolas" panose="020B0609020204030204" pitchFamily="49" charset="0"/>
            </a:endParaRPr>
          </a:p>
          <a:p>
            <a:r>
              <a:rPr lang="en-US" sz="1300" b="0">
                <a:solidFill>
                  <a:srgbClr val="001188"/>
                </a:solidFill>
                <a:effectLst/>
                <a:latin typeface="Consolas" panose="020B0609020204030204" pitchFamily="49" charset="0"/>
              </a:rPr>
              <a:t>          },</a:t>
            </a:r>
            <a:endParaRPr lang="en-US" sz="1300" b="0">
              <a:solidFill>
                <a:srgbClr val="000000"/>
              </a:solidFill>
              <a:effectLst/>
              <a:latin typeface="Consolas" panose="020B0609020204030204" pitchFamily="49" charset="0"/>
            </a:endParaRPr>
          </a:p>
          <a:p>
            <a:r>
              <a:rPr lang="en-US" sz="1300" b="0">
                <a:solidFill>
                  <a:srgbClr val="001188"/>
                </a:solidFill>
                <a:effectLst/>
                <a:latin typeface="Consolas" panose="020B0609020204030204" pitchFamily="49" charset="0"/>
              </a:rPr>
              <a:t>          "</a:t>
            </a:r>
            <a:r>
              <a:rPr lang="en-US" sz="1300" b="0" err="1">
                <a:solidFill>
                  <a:srgbClr val="001188"/>
                </a:solidFill>
                <a:effectLst/>
                <a:latin typeface="Consolas" panose="020B0609020204030204" pitchFamily="49" charset="0"/>
              </a:rPr>
              <a:t>itemId</a:t>
            </a:r>
            <a:r>
              <a:rPr lang="en-US" sz="1300" b="0">
                <a:solidFill>
                  <a:srgbClr val="001188"/>
                </a:solidFill>
                <a:effectLst/>
                <a:latin typeface="Consolas" panose="020B0609020204030204" pitchFamily="49" charset="0"/>
              </a:rPr>
              <a:t>": </a:t>
            </a:r>
            <a:r>
              <a:rPr lang="en-US" sz="1300">
                <a:solidFill>
                  <a:srgbClr val="A31515"/>
                </a:solidFill>
                <a:effectLst/>
                <a:latin typeface="Cascadia Mono" panose="020B0609020000020004" pitchFamily="49" charset="0"/>
                <a:ea typeface="Calibri" panose="020F0502020204030204" pitchFamily="34" charset="0"/>
              </a:rPr>
              <a:t> "{</a:t>
            </a:r>
            <a:r>
              <a:rPr lang="en-US" sz="1300" err="1">
                <a:solidFill>
                  <a:srgbClr val="A31515"/>
                </a:solidFill>
                <a:effectLst/>
                <a:latin typeface="Cascadia Mono" panose="020B0609020000020004" pitchFamily="49" charset="0"/>
                <a:ea typeface="Calibri" panose="020F0502020204030204" pitchFamily="34" charset="0"/>
              </a:rPr>
              <a:t>fileid</a:t>
            </a:r>
            <a:r>
              <a:rPr lang="en-US" sz="1300">
                <a:solidFill>
                  <a:srgbClr val="A31515"/>
                </a:solidFill>
                <a:effectLst/>
                <a:latin typeface="Cascadia Mono" panose="020B0609020000020004" pitchFamily="49" charset="0"/>
                <a:ea typeface="Calibri" panose="020F0502020204030204" pitchFamily="34" charset="0"/>
              </a:rPr>
              <a:t>}”</a:t>
            </a:r>
            <a:endParaRPr lang="en-US" sz="1300">
              <a:solidFill>
                <a:srgbClr val="000000"/>
              </a:solidFill>
              <a:latin typeface="Cascadia Mono" panose="020B0609020000020004" pitchFamily="49" charset="0"/>
              <a:ea typeface="Calibri" panose="020F0502020204030204" pitchFamily="34" charset="0"/>
            </a:endParaRPr>
          </a:p>
          <a:p>
            <a:r>
              <a:rPr lang="en-US" sz="1300" b="0">
                <a:solidFill>
                  <a:srgbClr val="001188"/>
                </a:solidFill>
                <a:effectLst/>
                <a:latin typeface="Consolas" panose="020B0609020204030204" pitchFamily="49" charset="0"/>
              </a:rPr>
              <a:t>    }</a:t>
            </a:r>
            <a:endParaRPr lang="en-US" sz="1300" b="0">
              <a:solidFill>
                <a:srgbClr val="000000"/>
              </a:solidFill>
              <a:effectLst/>
              <a:latin typeface="Consolas" panose="020B0609020204030204" pitchFamily="49" charset="0"/>
            </a:endParaRPr>
          </a:p>
          <a:p>
            <a:pPr marL="0" marR="0" indent="0">
              <a:lnSpc>
                <a:spcPct val="107000"/>
              </a:lnSpc>
              <a:spcBef>
                <a:spcPts val="0"/>
              </a:spcBef>
              <a:spcAft>
                <a:spcPts val="80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p>
          <a:p>
            <a:pPr marL="0" marR="0" indent="0">
              <a:lnSpc>
                <a:spcPct val="107000"/>
              </a:lnSpc>
              <a:spcBef>
                <a:spcPts val="0"/>
              </a:spcBef>
              <a:spcAft>
                <a:spcPts val="800"/>
              </a:spcAft>
              <a:buNone/>
            </a:pPr>
            <a:endParaRPr lang="en-US" sz="1800">
              <a:solidFill>
                <a:srgbClr val="171717"/>
              </a:solidFill>
              <a:ea typeface="Calibri" panose="020F0502020204030204" pitchFamily="34" charset="0"/>
              <a:cs typeface="Times New Roman" panose="02020603050405020304" pitchFamily="18" charset="0"/>
            </a:endParaRPr>
          </a:p>
          <a:p>
            <a:r>
              <a:rPr lang="en-US" sz="1200" b="0">
                <a:solidFill>
                  <a:srgbClr val="001188"/>
                </a:solidFill>
                <a:effectLst/>
                <a:latin typeface="Consolas" panose="020B0609020204030204" pitchFamily="49"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a:p>
        </p:txBody>
      </p:sp>
      <p:sp>
        <p:nvSpPr>
          <p:cNvPr id="4" name="Oval 3">
            <a:extLst>
              <a:ext uri="{FF2B5EF4-FFF2-40B4-BE49-F238E27FC236}">
                <a16:creationId xmlns:a16="http://schemas.microsoft.com/office/drawing/2014/main" id="{F6855099-C822-4C6D-B3EE-2875E4871106}"/>
              </a:ext>
            </a:extLst>
          </p:cNvPr>
          <p:cNvSpPr/>
          <p:nvPr/>
        </p:nvSpPr>
        <p:spPr bwMode="auto">
          <a:xfrm>
            <a:off x="533400" y="471468"/>
            <a:ext cx="501650" cy="50165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21DA636D-7CB5-4825-8329-EA01E7145C08}"/>
              </a:ext>
            </a:extLst>
          </p:cNvPr>
          <p:cNvSpPr txBox="1"/>
          <p:nvPr/>
        </p:nvSpPr>
        <p:spPr>
          <a:xfrm>
            <a:off x="355600" y="539750"/>
            <a:ext cx="857250" cy="369332"/>
          </a:xfrm>
          <a:prstGeom prst="rect">
            <a:avLst/>
          </a:prstGeom>
          <a:noFill/>
        </p:spPr>
        <p:txBody>
          <a:bodyPr wrap="square" lIns="0" tIns="0" rIns="0" bIns="0" rtlCol="0">
            <a:spAutoFit/>
          </a:bodyPr>
          <a:lstStyle/>
          <a:p>
            <a:pPr algn="ctr"/>
            <a:r>
              <a:rPr lang="en-US" sz="2400">
                <a:solidFill>
                  <a:schemeClr val="bg1"/>
                </a:solidFill>
              </a:rPr>
              <a:t>1</a:t>
            </a:r>
          </a:p>
        </p:txBody>
      </p:sp>
      <p:sp>
        <p:nvSpPr>
          <p:cNvPr id="6" name="Rectangle 5">
            <a:extLst>
              <a:ext uri="{FF2B5EF4-FFF2-40B4-BE49-F238E27FC236}">
                <a16:creationId xmlns:a16="http://schemas.microsoft.com/office/drawing/2014/main" id="{AE361ACF-3B79-4DD1-8B40-6BBFBB7FAFA7}"/>
              </a:ext>
            </a:extLst>
          </p:cNvPr>
          <p:cNvSpPr/>
          <p:nvPr/>
        </p:nvSpPr>
        <p:spPr bwMode="auto">
          <a:xfrm>
            <a:off x="5345006" y="1208088"/>
            <a:ext cx="2617894" cy="344699"/>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7307E394-9CCA-A700-BCEE-349B5396656C}"/>
              </a:ext>
            </a:extLst>
          </p:cNvPr>
          <p:cNvSpPr/>
          <p:nvPr/>
        </p:nvSpPr>
        <p:spPr bwMode="auto">
          <a:xfrm>
            <a:off x="533400" y="3181611"/>
            <a:ext cx="7429500" cy="3136639"/>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24580986"/>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C4B2C-60E7-48EE-86E5-DC2D26154B3F}"/>
              </a:ext>
            </a:extLst>
          </p:cNvPr>
          <p:cNvSpPr>
            <a:spLocks noGrp="1"/>
          </p:cNvSpPr>
          <p:nvPr>
            <p:ph type="title"/>
          </p:nvPr>
        </p:nvSpPr>
        <p:spPr>
          <a:xfrm>
            <a:off x="784224" y="444658"/>
            <a:ext cx="10515600" cy="553998"/>
          </a:xfrm>
        </p:spPr>
        <p:txBody>
          <a:bodyPr/>
          <a:lstStyle/>
          <a:p>
            <a:r>
              <a:rPr lang="en-US">
                <a:solidFill>
                  <a:schemeClr val="bg1"/>
                </a:solidFill>
              </a:rPr>
              <a:t>     Create Schema</a:t>
            </a:r>
          </a:p>
        </p:txBody>
      </p:sp>
      <p:sp>
        <p:nvSpPr>
          <p:cNvPr id="3" name="Content Placeholder 2">
            <a:extLst>
              <a:ext uri="{FF2B5EF4-FFF2-40B4-BE49-F238E27FC236}">
                <a16:creationId xmlns:a16="http://schemas.microsoft.com/office/drawing/2014/main" id="{C1D0E3FB-AF4B-4EBA-ADA0-E557ACC182E2}"/>
              </a:ext>
            </a:extLst>
          </p:cNvPr>
          <p:cNvSpPr>
            <a:spLocks noGrp="1"/>
          </p:cNvSpPr>
          <p:nvPr>
            <p:ph type="body" sz="quarter" idx="10"/>
          </p:nvPr>
        </p:nvSpPr>
        <p:spPr>
          <a:xfrm>
            <a:off x="588263" y="1179227"/>
            <a:ext cx="11018520" cy="5669565"/>
          </a:xfrm>
        </p:spPr>
        <p:txBody>
          <a:bodyPr>
            <a:normAutofit/>
          </a:bodyPr>
          <a:lstStyle/>
          <a:p>
            <a:pPr marL="0" marR="0" indent="0">
              <a:lnSpc>
                <a:spcPct val="107000"/>
              </a:lnSpc>
              <a:spcBef>
                <a:spcPts val="0"/>
              </a:spcBef>
              <a:spcAft>
                <a:spcPts val="0"/>
              </a:spcAft>
              <a:buNone/>
            </a:pPr>
            <a:r>
              <a:rPr lang="en-US" sz="1500">
                <a:solidFill>
                  <a:srgbClr val="007D9A"/>
                </a:solidFill>
                <a:effectLst/>
                <a:latin typeface="Consolas" panose="020B0609020204030204" pitchFamily="49" charset="0"/>
                <a:ea typeface="Times New Roman" panose="02020603050405020304" pitchFamily="18" charset="0"/>
                <a:cs typeface="Times New Roman" panose="02020603050405020304" pitchFamily="18" charset="0"/>
              </a:rPr>
              <a:t>POST https://graph.microsoft.com/beta/external/connections/</a:t>
            </a:r>
            <a:r>
              <a:rPr lang="en-US" sz="1500" b="1" i="1">
                <a:solidFill>
                  <a:srgbClr val="007D9A"/>
                </a:solidFill>
                <a:ea typeface="Times New Roman" panose="02020603050405020304" pitchFamily="18" charset="0"/>
                <a:cs typeface="Times New Roman" panose="02020603050405020304" pitchFamily="18" charset="0"/>
              </a:rPr>
              <a:t>FigmaConnector</a:t>
            </a:r>
            <a:r>
              <a:rPr lang="en-US" sz="1500">
                <a:solidFill>
                  <a:srgbClr val="007D9A"/>
                </a:solidFill>
                <a:effectLst/>
                <a:latin typeface="Consolas" panose="020B0609020204030204" pitchFamily="49" charset="0"/>
                <a:ea typeface="Times New Roman" panose="02020603050405020304" pitchFamily="18" charset="0"/>
                <a:cs typeface="Times New Roman" panose="02020603050405020304" pitchFamily="18" charset="0"/>
              </a:rPr>
              <a:t>/schema</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500">
                <a:solidFill>
                  <a:srgbClr val="007D9A"/>
                </a:solidFill>
                <a:effectLst/>
                <a:latin typeface="Consolas" panose="020B0609020204030204" pitchFamily="49" charset="0"/>
                <a:ea typeface="Times New Roman" panose="02020603050405020304" pitchFamily="18" charset="0"/>
                <a:cs typeface="Times New Roman" panose="02020603050405020304" pitchFamily="18" charset="0"/>
              </a:rPr>
              <a:t>Content-type</a:t>
            </a: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application/</a:t>
            </a:r>
            <a:r>
              <a:rPr lang="en-US" sz="150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json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500" err="1">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baseType</a:t>
            </a:r>
            <a:r>
              <a:rPr lang="en-US" sz="15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500" err="1">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microsoft.graph.externalItem</a:t>
            </a:r>
            <a:r>
              <a:rPr lang="en-US" sz="15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"properties"</a:t>
            </a: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"name"</a:t>
            </a: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500" err="1">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figma_title</a:t>
            </a:r>
            <a:r>
              <a:rPr lang="en-US" sz="15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"type"</a:t>
            </a: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"String"</a:t>
            </a: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500" err="1">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isSearchable</a:t>
            </a:r>
            <a:r>
              <a:rPr lang="en-US" sz="15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"true"</a:t>
            </a: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500" err="1">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isRetrievable</a:t>
            </a:r>
            <a:r>
              <a:rPr lang="en-US" sz="15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"true"</a:t>
            </a:r>
            <a:r>
              <a:rPr lang="en-US" sz="1500">
                <a:effectLst/>
                <a:latin typeface="Consolas" panose="020B0609020204030204" pitchFamily="49" charset="0"/>
                <a:ea typeface="Times New Roman" panose="02020603050405020304" pitchFamily="18" charset="0"/>
                <a:cs typeface="Times New Roman" panose="02020603050405020304" pitchFamily="18" charset="0"/>
              </a:rPr>
              <a:t>,</a:t>
            </a:r>
          </a:p>
          <a:p>
            <a:pPr marL="0" marR="0" indent="0">
              <a:lnSpc>
                <a:spcPct val="107000"/>
              </a:lnSpc>
              <a:spcBef>
                <a:spcPts val="0"/>
              </a:spcBef>
              <a:spcAft>
                <a:spcPts val="0"/>
              </a:spcAft>
              <a:buNone/>
            </a:pP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“labels"</a:t>
            </a: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"Title"</a:t>
            </a:r>
            <a:r>
              <a:rPr lang="en-US" sz="1500">
                <a:solidFill>
                  <a:schemeClr val="bg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500">
                <a:effectLst/>
                <a:ea typeface="Times New Roman" panose="02020603050405020304" pitchFamily="18" charset="0"/>
                <a:cs typeface="Times New Roman" panose="02020603050405020304" pitchFamily="18" charset="0"/>
              </a:rPr>
              <a:t>]</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"name"</a:t>
            </a: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500" err="1">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figma_author</a:t>
            </a:r>
            <a:r>
              <a:rPr lang="en-US" sz="15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"type"</a:t>
            </a: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"String"</a:t>
            </a: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500" err="1">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isQueryable</a:t>
            </a:r>
            <a:r>
              <a:rPr lang="en-US" sz="15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"true"</a:t>
            </a: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500" err="1">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isRetrievable</a:t>
            </a:r>
            <a:r>
              <a:rPr lang="en-US" sz="15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"true"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500" err="1">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isRefinable</a:t>
            </a:r>
            <a:r>
              <a:rPr lang="en-US" sz="15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5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"true"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5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Oval 4">
            <a:extLst>
              <a:ext uri="{FF2B5EF4-FFF2-40B4-BE49-F238E27FC236}">
                <a16:creationId xmlns:a16="http://schemas.microsoft.com/office/drawing/2014/main" id="{CCE88EFB-4EB1-4434-A0DB-777A43D4CF23}"/>
              </a:ext>
            </a:extLst>
          </p:cNvPr>
          <p:cNvSpPr/>
          <p:nvPr/>
        </p:nvSpPr>
        <p:spPr bwMode="auto">
          <a:xfrm>
            <a:off x="533400" y="471468"/>
            <a:ext cx="501650" cy="50165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C6CF9028-034F-4ABF-B6CF-B4A450BD6A83}"/>
              </a:ext>
            </a:extLst>
          </p:cNvPr>
          <p:cNvSpPr txBox="1"/>
          <p:nvPr/>
        </p:nvSpPr>
        <p:spPr>
          <a:xfrm>
            <a:off x="355600" y="539750"/>
            <a:ext cx="857250" cy="369332"/>
          </a:xfrm>
          <a:prstGeom prst="rect">
            <a:avLst/>
          </a:prstGeom>
          <a:noFill/>
        </p:spPr>
        <p:txBody>
          <a:bodyPr wrap="square" lIns="0" tIns="0" rIns="0" bIns="0" rtlCol="0">
            <a:spAutoFit/>
          </a:bodyPr>
          <a:lstStyle/>
          <a:p>
            <a:pPr algn="ctr"/>
            <a:r>
              <a:rPr lang="en-US" sz="2400">
                <a:solidFill>
                  <a:schemeClr val="bg1"/>
                </a:solidFill>
              </a:rPr>
              <a:t>2</a:t>
            </a:r>
          </a:p>
        </p:txBody>
      </p:sp>
      <p:sp>
        <p:nvSpPr>
          <p:cNvPr id="6" name="Rectangle 5">
            <a:extLst>
              <a:ext uri="{FF2B5EF4-FFF2-40B4-BE49-F238E27FC236}">
                <a16:creationId xmlns:a16="http://schemas.microsoft.com/office/drawing/2014/main" id="{9F75864C-45B7-4734-BE97-840D31667173}"/>
              </a:ext>
            </a:extLst>
          </p:cNvPr>
          <p:cNvSpPr/>
          <p:nvPr/>
        </p:nvSpPr>
        <p:spPr bwMode="auto">
          <a:xfrm>
            <a:off x="4511039" y="1125040"/>
            <a:ext cx="4565227" cy="344699"/>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6C577F72-DAA5-4F00-9B70-27B738CDC27C}"/>
              </a:ext>
            </a:extLst>
          </p:cNvPr>
          <p:cNvSpPr/>
          <p:nvPr/>
        </p:nvSpPr>
        <p:spPr bwMode="auto">
          <a:xfrm>
            <a:off x="784224" y="2384879"/>
            <a:ext cx="4356735" cy="3975207"/>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5C17D7DA-18D8-4595-B5FF-46FC0FEDE1E7}"/>
              </a:ext>
            </a:extLst>
          </p:cNvPr>
          <p:cNvSpPr/>
          <p:nvPr/>
        </p:nvSpPr>
        <p:spPr bwMode="auto">
          <a:xfrm>
            <a:off x="1154854" y="3824214"/>
            <a:ext cx="2225040" cy="344699"/>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9AFDFA6C-79CC-4108-9327-FABE6C010B77}"/>
              </a:ext>
            </a:extLst>
          </p:cNvPr>
          <p:cNvSpPr txBox="1"/>
          <p:nvPr/>
        </p:nvSpPr>
        <p:spPr>
          <a:xfrm>
            <a:off x="7051043" y="2765456"/>
            <a:ext cx="2878666" cy="1969770"/>
          </a:xfrm>
          <a:prstGeom prst="rect">
            <a:avLst/>
          </a:prstGeom>
          <a:noFill/>
          <a:ln w="28575">
            <a:noFill/>
          </a:ln>
        </p:spPr>
        <p:txBody>
          <a:bodyPr wrap="square" lIns="0" tIns="0" rIns="0" bIns="0" rtlCol="0">
            <a:spAutoFit/>
          </a:bodyPr>
          <a:lstStyle/>
          <a:p>
            <a:pPr algn="l"/>
            <a:r>
              <a:rPr lang="en-US" sz="2000">
                <a:solidFill>
                  <a:schemeClr val="bg1"/>
                </a:solidFill>
              </a:rPr>
              <a:t>Labels:</a:t>
            </a:r>
          </a:p>
          <a:p>
            <a:pPr marL="342900" indent="-342900" algn="l">
              <a:buFont typeface="Arial" panose="020B0604020202020204" pitchFamily="34" charset="0"/>
              <a:buChar char="•"/>
            </a:pPr>
            <a:r>
              <a:rPr lang="en-US" sz="1800">
                <a:solidFill>
                  <a:schemeClr val="bg1"/>
                </a:solidFill>
              </a:rPr>
              <a:t>Title</a:t>
            </a:r>
          </a:p>
          <a:p>
            <a:pPr marL="342900" indent="-342900" algn="l">
              <a:buFont typeface="Arial" panose="020B0604020202020204" pitchFamily="34" charset="0"/>
              <a:buChar char="•"/>
            </a:pPr>
            <a:r>
              <a:rPr lang="en-US" sz="1800" err="1">
                <a:solidFill>
                  <a:schemeClr val="bg1"/>
                </a:solidFill>
              </a:rPr>
              <a:t>LastModifiedBy</a:t>
            </a:r>
            <a:r>
              <a:rPr lang="en-US" sz="1800">
                <a:solidFill>
                  <a:schemeClr val="bg1"/>
                </a:solidFill>
              </a:rPr>
              <a:t> </a:t>
            </a:r>
          </a:p>
          <a:p>
            <a:pPr marL="342900" indent="-342900" algn="l">
              <a:buFont typeface="Arial" panose="020B0604020202020204" pitchFamily="34" charset="0"/>
              <a:buChar char="•"/>
            </a:pPr>
            <a:r>
              <a:rPr lang="en-US" sz="1800" err="1">
                <a:solidFill>
                  <a:schemeClr val="bg1"/>
                </a:solidFill>
              </a:rPr>
              <a:t>LastModifiedDate</a:t>
            </a:r>
            <a:r>
              <a:rPr lang="en-US" sz="1800">
                <a:solidFill>
                  <a:schemeClr val="bg1"/>
                </a:solidFill>
              </a:rPr>
              <a:t>  </a:t>
            </a:r>
          </a:p>
          <a:p>
            <a:pPr marL="342900" indent="-342900" algn="l">
              <a:buFont typeface="Arial" panose="020B0604020202020204" pitchFamily="34" charset="0"/>
              <a:buChar char="•"/>
            </a:pPr>
            <a:r>
              <a:rPr lang="en-US" sz="1800">
                <a:solidFill>
                  <a:schemeClr val="bg1"/>
                </a:solidFill>
              </a:rPr>
              <a:t>URL  </a:t>
            </a:r>
          </a:p>
          <a:p>
            <a:pPr marL="342900" indent="-342900" algn="l">
              <a:buFont typeface="Arial" panose="020B0604020202020204" pitchFamily="34" charset="0"/>
              <a:buChar char="•"/>
            </a:pPr>
            <a:r>
              <a:rPr lang="en-US" sz="1800" err="1">
                <a:solidFill>
                  <a:schemeClr val="bg1"/>
                </a:solidFill>
              </a:rPr>
              <a:t>FileName</a:t>
            </a:r>
            <a:r>
              <a:rPr lang="en-US" sz="1800">
                <a:solidFill>
                  <a:schemeClr val="bg1"/>
                </a:solidFill>
              </a:rPr>
              <a:t>  </a:t>
            </a:r>
          </a:p>
          <a:p>
            <a:pPr marL="342900" indent="-342900" algn="l">
              <a:buFont typeface="Arial" panose="020B0604020202020204" pitchFamily="34" charset="0"/>
              <a:buChar char="•"/>
            </a:pPr>
            <a:r>
              <a:rPr lang="en-US" sz="1800" err="1">
                <a:solidFill>
                  <a:schemeClr val="bg1"/>
                </a:solidFill>
              </a:rPr>
              <a:t>FileExtension</a:t>
            </a:r>
            <a:endParaRPr lang="en-US" sz="1800">
              <a:solidFill>
                <a:schemeClr val="bg1"/>
              </a:solidFill>
            </a:endParaRPr>
          </a:p>
        </p:txBody>
      </p:sp>
      <p:sp>
        <p:nvSpPr>
          <p:cNvPr id="10" name="Rectangle 9">
            <a:extLst>
              <a:ext uri="{FF2B5EF4-FFF2-40B4-BE49-F238E27FC236}">
                <a16:creationId xmlns:a16="http://schemas.microsoft.com/office/drawing/2014/main" id="{41620B91-C892-4A3D-86C5-FB3F08A7A6A7}"/>
              </a:ext>
            </a:extLst>
          </p:cNvPr>
          <p:cNvSpPr/>
          <p:nvPr/>
        </p:nvSpPr>
        <p:spPr bwMode="auto">
          <a:xfrm>
            <a:off x="6692056" y="2384879"/>
            <a:ext cx="3237653" cy="3007360"/>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A1890DA2-88B0-48FA-9F12-DE8FA599561F}"/>
              </a:ext>
            </a:extLst>
          </p:cNvPr>
          <p:cNvCxnSpPr/>
          <p:nvPr/>
        </p:nvCxnSpPr>
        <p:spPr>
          <a:xfrm flipV="1">
            <a:off x="3379894" y="2384879"/>
            <a:ext cx="3325706" cy="1439335"/>
          </a:xfrm>
          <a:prstGeom prst="line">
            <a:avLst/>
          </a:prstGeom>
          <a:ln w="28575">
            <a:solidFill>
              <a:srgbClr val="FFFF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15A5826-1101-4DFE-AC91-13FF64DBDFC1}"/>
              </a:ext>
            </a:extLst>
          </p:cNvPr>
          <p:cNvCxnSpPr>
            <a:cxnSpLocks/>
          </p:cNvCxnSpPr>
          <p:nvPr/>
        </p:nvCxnSpPr>
        <p:spPr>
          <a:xfrm>
            <a:off x="3352129" y="4168914"/>
            <a:ext cx="3353471" cy="1223325"/>
          </a:xfrm>
          <a:prstGeom prst="line">
            <a:avLst/>
          </a:prstGeom>
          <a:ln w="28575">
            <a:solidFill>
              <a:srgbClr val="FFFF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85534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FD09-9780-42A0-994F-5A428DCE5617}"/>
              </a:ext>
            </a:extLst>
          </p:cNvPr>
          <p:cNvSpPr>
            <a:spLocks noGrp="1"/>
          </p:cNvSpPr>
          <p:nvPr>
            <p:ph type="title"/>
          </p:nvPr>
        </p:nvSpPr>
        <p:spPr>
          <a:xfrm>
            <a:off x="1035050" y="445294"/>
            <a:ext cx="10515600" cy="553998"/>
          </a:xfrm>
        </p:spPr>
        <p:txBody>
          <a:bodyPr/>
          <a:lstStyle/>
          <a:p>
            <a:r>
              <a:rPr lang="en-US">
                <a:solidFill>
                  <a:schemeClr val="bg1"/>
                </a:solidFill>
              </a:rPr>
              <a:t>   Create </a:t>
            </a:r>
            <a:r>
              <a:rPr lang="en-US" err="1">
                <a:solidFill>
                  <a:schemeClr val="bg1"/>
                </a:solidFill>
              </a:rPr>
              <a:t>externalItem</a:t>
            </a:r>
            <a:endParaRPr lang="en-US">
              <a:solidFill>
                <a:schemeClr val="bg1"/>
              </a:solidFill>
            </a:endParaRPr>
          </a:p>
        </p:txBody>
      </p:sp>
      <p:sp>
        <p:nvSpPr>
          <p:cNvPr id="3" name="Content Placeholder 2">
            <a:extLst>
              <a:ext uri="{FF2B5EF4-FFF2-40B4-BE49-F238E27FC236}">
                <a16:creationId xmlns:a16="http://schemas.microsoft.com/office/drawing/2014/main" id="{1818D70E-A566-48E2-BF22-BFE4E451108F}"/>
              </a:ext>
            </a:extLst>
          </p:cNvPr>
          <p:cNvSpPr>
            <a:spLocks noGrp="1"/>
          </p:cNvSpPr>
          <p:nvPr>
            <p:ph type="body" sz="quarter" idx="10"/>
          </p:nvPr>
        </p:nvSpPr>
        <p:spPr>
          <a:xfrm>
            <a:off x="588263" y="1436688"/>
            <a:ext cx="9749537" cy="5341527"/>
          </a:xfrm>
        </p:spPr>
        <p:txBody>
          <a:bodyPr/>
          <a:lstStyle/>
          <a:p>
            <a:pPr marL="0" marR="0" indent="0">
              <a:lnSpc>
                <a:spcPct val="107000"/>
              </a:lnSpc>
              <a:spcBef>
                <a:spcPts val="0"/>
              </a:spcBef>
              <a:spcAft>
                <a:spcPts val="0"/>
              </a:spcAft>
              <a:buNone/>
            </a:pPr>
            <a:r>
              <a:rPr lang="en-US" sz="1400">
                <a:solidFill>
                  <a:srgbClr val="007D9A"/>
                </a:solidFill>
                <a:effectLst/>
                <a:latin typeface="Consolas" panose="020B0609020204030204" pitchFamily="49" charset="0"/>
                <a:ea typeface="Times New Roman" panose="02020603050405020304" pitchFamily="18" charset="0"/>
                <a:cs typeface="Times New Roman" panose="02020603050405020304" pitchFamily="18" charset="0"/>
              </a:rPr>
              <a:t>PUT https://graph.microsoft.com/beta/external/connections/</a:t>
            </a:r>
            <a:r>
              <a:rPr lang="en-US" sz="1400" b="1" i="1">
                <a:solidFill>
                  <a:srgbClr val="007D9A"/>
                </a:solidFill>
                <a:effectLst/>
                <a:latin typeface="Consolas" panose="020B0609020204030204" pitchFamily="49" charset="0"/>
                <a:ea typeface="Times New Roman" panose="02020603050405020304" pitchFamily="18" charset="0"/>
                <a:cs typeface="Times New Roman" panose="02020603050405020304" pitchFamily="18" charset="0"/>
              </a:rPr>
              <a:t>contosotickets</a:t>
            </a:r>
            <a:r>
              <a:rPr lang="en-US" sz="1400">
                <a:solidFill>
                  <a:srgbClr val="007D9A"/>
                </a:solidFill>
                <a:effectLst/>
                <a:latin typeface="Consolas" panose="020B0609020204030204" pitchFamily="49" charset="0"/>
                <a:ea typeface="Times New Roman" panose="02020603050405020304" pitchFamily="18" charset="0"/>
                <a:cs typeface="Times New Roman" panose="02020603050405020304" pitchFamily="18" charset="0"/>
              </a:rPr>
              <a:t>/items/</a:t>
            </a:r>
            <a:r>
              <a:rPr lang="en-US" sz="1400" b="1" i="1">
                <a:solidFill>
                  <a:srgbClr val="007D9A"/>
                </a:solidFill>
                <a:effectLst/>
                <a:ea typeface="Times New Roman" panose="02020603050405020304" pitchFamily="18" charset="0"/>
                <a:cs typeface="Times New Roman" panose="02020603050405020304" pitchFamily="18" charset="0"/>
              </a:rPr>
              <a:t>TSP228082938</a:t>
            </a:r>
            <a:endParaRPr lang="en-US" sz="1400" b="1" i="1">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400">
                <a:solidFill>
                  <a:srgbClr val="007D9A"/>
                </a:solidFill>
                <a:effectLst/>
                <a:latin typeface="Consolas" panose="020B0609020204030204" pitchFamily="49" charset="0"/>
                <a:ea typeface="Times New Roman" panose="02020603050405020304" pitchFamily="18" charset="0"/>
                <a:cs typeface="Times New Roman" panose="02020603050405020304" pitchFamily="18" charset="0"/>
              </a:rPr>
              <a:t>Content-type</a:t>
            </a:r>
            <a:r>
              <a:rPr lang="en-US" sz="14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application/</a:t>
            </a:r>
            <a:r>
              <a:rPr lang="en-US" sz="140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json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4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300" err="1">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odata.type</a:t>
            </a:r>
            <a:r>
              <a:rPr lang="en-US" sz="13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300" err="1">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microsoft.graph.externalItem</a:t>
            </a:r>
            <a:r>
              <a:rPr lang="en-US" sz="13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300" err="1">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acl</a:t>
            </a:r>
            <a:r>
              <a:rPr lang="en-US" sz="13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"type"</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"user"</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"value"</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"49103559-feac-4575-8b94-254814dfca72"</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300" err="1">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accessType</a:t>
            </a:r>
            <a:r>
              <a:rPr lang="en-US" sz="13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"deny"</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300" err="1">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identitySource</a:t>
            </a:r>
            <a:r>
              <a:rPr lang="en-US" sz="13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"Azure Active Directory"</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"properties"</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"title"</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“Branding Case Study"</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“author"</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“bobthebuilder@wearebuilders999.onmicrosoft.com"</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"content"</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"value"</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"&lt;h1&gt;Branding Case Study&lt;/h1&gt;&lt;p&gt;In CY22 H2 we...&lt;/p&gt;"</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0451A5"/>
                </a:solidFill>
                <a:effectLst/>
                <a:latin typeface="Consolas" panose="020B0609020204030204" pitchFamily="49" charset="0"/>
                <a:ea typeface="Times New Roman" panose="02020603050405020304" pitchFamily="18" charset="0"/>
                <a:cs typeface="Times New Roman" panose="02020603050405020304" pitchFamily="18" charset="0"/>
              </a:rPr>
              <a:t>"type"</a:t>
            </a: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3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"html"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p>
          <a:p>
            <a:pPr marL="0" marR="0" indent="0">
              <a:lnSpc>
                <a:spcPct val="107000"/>
              </a:lnSpc>
              <a:spcBef>
                <a:spcPts val="0"/>
              </a:spcBef>
              <a:spcAft>
                <a:spcPts val="0"/>
              </a:spcAft>
              <a:buNone/>
            </a:pPr>
            <a:r>
              <a:rPr lang="en-US" sz="1300">
                <a:solidFill>
                  <a:srgbClr val="171717"/>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a:p>
        </p:txBody>
      </p:sp>
      <p:sp>
        <p:nvSpPr>
          <p:cNvPr id="5" name="Oval 4">
            <a:extLst>
              <a:ext uri="{FF2B5EF4-FFF2-40B4-BE49-F238E27FC236}">
                <a16:creationId xmlns:a16="http://schemas.microsoft.com/office/drawing/2014/main" id="{77B8DBB1-2C46-44B3-8481-D8A0B866DEEB}"/>
              </a:ext>
            </a:extLst>
          </p:cNvPr>
          <p:cNvSpPr/>
          <p:nvPr/>
        </p:nvSpPr>
        <p:spPr bwMode="auto">
          <a:xfrm>
            <a:off x="533400" y="471468"/>
            <a:ext cx="501650" cy="50165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AC752B0D-8B49-478B-8733-61DA05D158EE}"/>
              </a:ext>
            </a:extLst>
          </p:cNvPr>
          <p:cNvSpPr txBox="1"/>
          <p:nvPr/>
        </p:nvSpPr>
        <p:spPr>
          <a:xfrm>
            <a:off x="355600" y="539750"/>
            <a:ext cx="857250" cy="369332"/>
          </a:xfrm>
          <a:prstGeom prst="rect">
            <a:avLst/>
          </a:prstGeom>
          <a:noFill/>
        </p:spPr>
        <p:txBody>
          <a:bodyPr wrap="square" lIns="0" tIns="0" rIns="0" bIns="0" rtlCol="0">
            <a:spAutoFit/>
          </a:bodyPr>
          <a:lstStyle/>
          <a:p>
            <a:pPr algn="ctr"/>
            <a:r>
              <a:rPr lang="en-US" sz="2400">
                <a:solidFill>
                  <a:schemeClr val="bg1"/>
                </a:solidFill>
              </a:rPr>
              <a:t>3</a:t>
            </a:r>
          </a:p>
        </p:txBody>
      </p:sp>
      <p:sp>
        <p:nvSpPr>
          <p:cNvPr id="4" name="Rectangle 3">
            <a:extLst>
              <a:ext uri="{FF2B5EF4-FFF2-40B4-BE49-F238E27FC236}">
                <a16:creationId xmlns:a16="http://schemas.microsoft.com/office/drawing/2014/main" id="{CA01E3C4-9696-4783-9ABB-53B5DFDB531E}"/>
              </a:ext>
            </a:extLst>
          </p:cNvPr>
          <p:cNvSpPr/>
          <p:nvPr/>
        </p:nvSpPr>
        <p:spPr bwMode="auto">
          <a:xfrm>
            <a:off x="8361678" y="1382503"/>
            <a:ext cx="1257300" cy="298450"/>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C4A6C78C-0060-4D99-8FEB-19BD4255E234}"/>
              </a:ext>
            </a:extLst>
          </p:cNvPr>
          <p:cNvSpPr/>
          <p:nvPr/>
        </p:nvSpPr>
        <p:spPr bwMode="auto">
          <a:xfrm>
            <a:off x="749300" y="2200090"/>
            <a:ext cx="5607050" cy="1794327"/>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7715D2B-689B-45F2-B9FC-B5E16C7212CF}"/>
              </a:ext>
            </a:extLst>
          </p:cNvPr>
          <p:cNvSpPr/>
          <p:nvPr/>
        </p:nvSpPr>
        <p:spPr bwMode="auto">
          <a:xfrm>
            <a:off x="736600" y="4016508"/>
            <a:ext cx="5607050" cy="1028020"/>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902437D8-A75E-44D4-A4A6-A2FFD0EA0139}"/>
              </a:ext>
            </a:extLst>
          </p:cNvPr>
          <p:cNvSpPr/>
          <p:nvPr/>
        </p:nvSpPr>
        <p:spPr bwMode="auto">
          <a:xfrm>
            <a:off x="736600" y="5044528"/>
            <a:ext cx="6394450" cy="912793"/>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446732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FD09-9780-42A0-994F-5A428DCE5617}"/>
              </a:ext>
            </a:extLst>
          </p:cNvPr>
          <p:cNvSpPr>
            <a:spLocks noGrp="1"/>
          </p:cNvSpPr>
          <p:nvPr>
            <p:ph type="title"/>
          </p:nvPr>
        </p:nvSpPr>
        <p:spPr>
          <a:xfrm>
            <a:off x="1035050" y="445294"/>
            <a:ext cx="10515600" cy="553998"/>
          </a:xfrm>
        </p:spPr>
        <p:txBody>
          <a:bodyPr/>
          <a:lstStyle/>
          <a:p>
            <a:r>
              <a:rPr lang="en-US">
                <a:solidFill>
                  <a:schemeClr val="bg1"/>
                </a:solidFill>
              </a:rPr>
              <a:t>   Add Activities </a:t>
            </a:r>
          </a:p>
        </p:txBody>
      </p:sp>
      <p:sp>
        <p:nvSpPr>
          <p:cNvPr id="3" name="Content Placeholder 2">
            <a:extLst>
              <a:ext uri="{FF2B5EF4-FFF2-40B4-BE49-F238E27FC236}">
                <a16:creationId xmlns:a16="http://schemas.microsoft.com/office/drawing/2014/main" id="{1818D70E-A566-48E2-BF22-BFE4E451108F}"/>
              </a:ext>
            </a:extLst>
          </p:cNvPr>
          <p:cNvSpPr>
            <a:spLocks noGrp="1"/>
          </p:cNvSpPr>
          <p:nvPr>
            <p:ph type="body" sz="quarter" idx="10"/>
          </p:nvPr>
        </p:nvSpPr>
        <p:spPr>
          <a:xfrm>
            <a:off x="588263" y="1436688"/>
            <a:ext cx="10515600" cy="1044388"/>
          </a:xfrm>
        </p:spPr>
        <p:txBody>
          <a:bodyPr/>
          <a:lstStyle/>
          <a:p>
            <a:pPr marL="0" marR="0" indent="0">
              <a:lnSpc>
                <a:spcPct val="107000"/>
              </a:lnSpc>
              <a:spcBef>
                <a:spcPts val="0"/>
              </a:spcBef>
              <a:spcAft>
                <a:spcPts val="0"/>
              </a:spcAft>
              <a:buNone/>
            </a:pPr>
            <a:r>
              <a:rPr lang="en-US" sz="1400">
                <a:solidFill>
                  <a:srgbClr val="007D9A"/>
                </a:solidFill>
                <a:effectLst/>
                <a:latin typeface="Consolas" panose="020B0609020204030204" pitchFamily="49" charset="0"/>
                <a:ea typeface="Times New Roman" panose="02020603050405020304" pitchFamily="18" charset="0"/>
                <a:cs typeface="Times New Roman" panose="02020603050405020304" pitchFamily="18" charset="0"/>
              </a:rPr>
              <a:t>POST https://graph.microsoft.com/beta/external/connections/</a:t>
            </a:r>
            <a:r>
              <a:rPr lang="en-US" sz="1400" b="1" i="1">
                <a:solidFill>
                  <a:srgbClr val="007D9A"/>
                </a:solidFill>
                <a:effectLst/>
                <a:latin typeface="Consolas" panose="020B0609020204030204" pitchFamily="49" charset="0"/>
                <a:ea typeface="Times New Roman" panose="02020603050405020304" pitchFamily="18" charset="0"/>
                <a:cs typeface="Times New Roman" panose="02020603050405020304" pitchFamily="18" charset="0"/>
              </a:rPr>
              <a:t>contosotickets</a:t>
            </a:r>
            <a:r>
              <a:rPr lang="en-US" sz="1400" i="1">
                <a:solidFill>
                  <a:srgbClr val="007D9A"/>
                </a:solidFill>
                <a:effectLst/>
                <a:latin typeface="Consolas" panose="020B0609020204030204" pitchFamily="49" charset="0"/>
                <a:ea typeface="Times New Roman" panose="02020603050405020304" pitchFamily="18" charset="0"/>
                <a:cs typeface="Times New Roman" panose="02020603050405020304" pitchFamily="18" charset="0"/>
              </a:rPr>
              <a:t>/items/</a:t>
            </a:r>
            <a:r>
              <a:rPr lang="en-US" sz="1400" b="1" i="1">
                <a:solidFill>
                  <a:srgbClr val="007D9A"/>
                </a:solidFill>
                <a:effectLst/>
                <a:ea typeface="Times New Roman" panose="02020603050405020304" pitchFamily="18" charset="0"/>
                <a:cs typeface="Times New Roman" panose="02020603050405020304" pitchFamily="18" charset="0"/>
              </a:rPr>
              <a:t>TSP228082938/</a:t>
            </a:r>
            <a:r>
              <a:rPr lang="en-US" sz="1400" i="1">
                <a:solidFill>
                  <a:srgbClr val="007D9A"/>
                </a:solidFill>
                <a:effectLst/>
                <a:ea typeface="Times New Roman" panose="02020603050405020304" pitchFamily="18" charset="0"/>
                <a:cs typeface="Times New Roman" panose="02020603050405020304" pitchFamily="18" charset="0"/>
              </a:rPr>
              <a:t>addActivities</a:t>
            </a:r>
            <a:endParaRPr lang="en-US" sz="1400" i="1">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400">
                <a:solidFill>
                  <a:srgbClr val="007D9A"/>
                </a:solidFill>
                <a:effectLst/>
                <a:latin typeface="Consolas" panose="020B0609020204030204" pitchFamily="49" charset="0"/>
                <a:ea typeface="Times New Roman" panose="02020603050405020304" pitchFamily="18" charset="0"/>
                <a:cs typeface="Times New Roman" panose="02020603050405020304" pitchFamily="18" charset="0"/>
              </a:rPr>
              <a:t>Content-type</a:t>
            </a:r>
            <a:r>
              <a:rPr lang="en-US" sz="140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application/</a:t>
            </a:r>
            <a:r>
              <a:rPr lang="en-US" sz="140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json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a:p>
        </p:txBody>
      </p:sp>
      <p:sp>
        <p:nvSpPr>
          <p:cNvPr id="5" name="Oval 4">
            <a:extLst>
              <a:ext uri="{FF2B5EF4-FFF2-40B4-BE49-F238E27FC236}">
                <a16:creationId xmlns:a16="http://schemas.microsoft.com/office/drawing/2014/main" id="{77B8DBB1-2C46-44B3-8481-D8A0B866DEEB}"/>
              </a:ext>
            </a:extLst>
          </p:cNvPr>
          <p:cNvSpPr/>
          <p:nvPr/>
        </p:nvSpPr>
        <p:spPr bwMode="auto">
          <a:xfrm>
            <a:off x="533400" y="471468"/>
            <a:ext cx="501650" cy="50165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AC752B0D-8B49-478B-8733-61DA05D158EE}"/>
              </a:ext>
            </a:extLst>
          </p:cNvPr>
          <p:cNvSpPr txBox="1"/>
          <p:nvPr/>
        </p:nvSpPr>
        <p:spPr>
          <a:xfrm>
            <a:off x="355600" y="539750"/>
            <a:ext cx="857250" cy="369332"/>
          </a:xfrm>
          <a:prstGeom prst="rect">
            <a:avLst/>
          </a:prstGeom>
          <a:noFill/>
        </p:spPr>
        <p:txBody>
          <a:bodyPr wrap="square" lIns="0" tIns="0" rIns="0" bIns="0" rtlCol="0">
            <a:spAutoFit/>
          </a:bodyPr>
          <a:lstStyle/>
          <a:p>
            <a:pPr algn="ctr"/>
            <a:r>
              <a:rPr lang="en-US" sz="2400">
                <a:solidFill>
                  <a:schemeClr val="bg1"/>
                </a:solidFill>
              </a:rPr>
              <a:t>4</a:t>
            </a:r>
          </a:p>
        </p:txBody>
      </p:sp>
      <p:sp>
        <p:nvSpPr>
          <p:cNvPr id="4" name="Rectangle 3">
            <a:extLst>
              <a:ext uri="{FF2B5EF4-FFF2-40B4-BE49-F238E27FC236}">
                <a16:creationId xmlns:a16="http://schemas.microsoft.com/office/drawing/2014/main" id="{CA01E3C4-9696-4783-9ABB-53B5DFDB531E}"/>
              </a:ext>
            </a:extLst>
          </p:cNvPr>
          <p:cNvSpPr/>
          <p:nvPr/>
        </p:nvSpPr>
        <p:spPr bwMode="auto">
          <a:xfrm>
            <a:off x="8361677" y="1382503"/>
            <a:ext cx="2742185" cy="308944"/>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B18AC168-B5FF-F191-9451-26AADA3A033A}"/>
              </a:ext>
            </a:extLst>
          </p:cNvPr>
          <p:cNvSpPr txBox="1"/>
          <p:nvPr/>
        </p:nvSpPr>
        <p:spPr>
          <a:xfrm>
            <a:off x="656080" y="2128843"/>
            <a:ext cx="7611619" cy="4527009"/>
          </a:xfrm>
          <a:prstGeom prst="rect">
            <a:avLst/>
          </a:prstGeom>
          <a:noFill/>
        </p:spPr>
        <p:txBody>
          <a:bodyPr wrap="square" lIns="0" tIns="0" rIns="0" bIns="0" rtlCol="0">
            <a:spAutoFit/>
          </a:bodyPr>
          <a:lstStyle/>
          <a:p>
            <a:pPr marL="0" marR="0">
              <a:spcBef>
                <a:spcPts val="0"/>
              </a:spcBef>
            </a:pPr>
            <a:r>
              <a:rPr lang="en-US" sz="1300">
                <a:solidFill>
                  <a:srgbClr val="444444"/>
                </a:solidFill>
                <a:effectLst/>
                <a:latin typeface="Consolas" panose="020B0609020204030204" pitchFamily="49" charset="0"/>
                <a:ea typeface="Calibri" panose="020F0502020204030204" pitchFamily="34" charset="0"/>
                <a:cs typeface="Arial" panose="020B0604020202020204" pitchFamily="34" charset="0"/>
              </a:rPr>
              <a:t>{</a:t>
            </a:r>
          </a:p>
          <a:p>
            <a:pPr marL="0" marR="0">
              <a:spcBef>
                <a:spcPts val="0"/>
              </a:spcBef>
            </a:pPr>
            <a:r>
              <a:rPr lang="en-US" sz="1300">
                <a:solidFill>
                  <a:srgbClr val="444444"/>
                </a:solidFill>
                <a:effectLst/>
                <a:latin typeface="Consolas" panose="020B0609020204030204" pitchFamily="49" charset="0"/>
                <a:ea typeface="Calibri" panose="020F0502020204030204" pitchFamily="34" charset="0"/>
                <a:cs typeface="Arial" panose="020B0604020202020204" pitchFamily="34" charset="0"/>
              </a:rPr>
              <a:t>  </a:t>
            </a:r>
            <a:r>
              <a:rPr lang="en-US" sz="1300">
                <a:solidFill>
                  <a:srgbClr val="0451A5"/>
                </a:solidFill>
                <a:effectLst/>
                <a:latin typeface="Consolas" panose="020B0609020204030204" pitchFamily="49" charset="0"/>
                <a:ea typeface="Calibri" panose="020F0502020204030204" pitchFamily="34" charset="0"/>
                <a:cs typeface="Arial" panose="020B0604020202020204" pitchFamily="34" charset="0"/>
              </a:rPr>
              <a:t>"activities"</a:t>
            </a:r>
            <a:r>
              <a:rPr lang="en-US" sz="1300">
                <a:solidFill>
                  <a:schemeClr val="bg2">
                    <a:lumMod val="75000"/>
                  </a:schemeClr>
                </a:solidFill>
                <a:effectLst/>
                <a:latin typeface="Consolas" panose="020B0609020204030204" pitchFamily="49" charset="0"/>
                <a:ea typeface="Calibri" panose="020F0502020204030204" pitchFamily="34" charset="0"/>
                <a:cs typeface="Arial" panose="020B0604020202020204" pitchFamily="34" charset="0"/>
              </a:rPr>
              <a:t>: </a:t>
            </a:r>
            <a:r>
              <a:rPr lang="en-US" sz="1300">
                <a:solidFill>
                  <a:srgbClr val="444444"/>
                </a:solidFill>
                <a:effectLst/>
                <a:latin typeface="Consolas" panose="020B0609020204030204" pitchFamily="49" charset="0"/>
                <a:ea typeface="Calibri" panose="020F0502020204030204" pitchFamily="34" charset="0"/>
                <a:cs typeface="Arial" panose="020B0604020202020204" pitchFamily="34" charset="0"/>
              </a:rPr>
              <a:t>[</a:t>
            </a:r>
            <a:br>
              <a:rPr lang="en-US" sz="1300">
                <a:solidFill>
                  <a:srgbClr val="000000"/>
                </a:solidFill>
                <a:effectLst/>
                <a:latin typeface="Consolas" panose="020B0609020204030204" pitchFamily="49" charset="0"/>
                <a:ea typeface="Calibri" panose="020F0502020204030204" pitchFamily="34" charset="0"/>
                <a:cs typeface="Arial" panose="020B0604020202020204" pitchFamily="34" charset="0"/>
              </a:rPr>
            </a:br>
            <a:r>
              <a:rPr lang="en-US" sz="1300">
                <a:solidFill>
                  <a:srgbClr val="444444"/>
                </a:solidFill>
                <a:effectLst/>
                <a:latin typeface="Consolas" panose="020B0609020204030204" pitchFamily="49" charset="0"/>
                <a:ea typeface="Calibri" panose="020F0502020204030204" pitchFamily="34" charset="0"/>
                <a:cs typeface="Arial" panose="020B0604020202020204" pitchFamily="34" charset="0"/>
              </a:rPr>
              <a:t>    {</a:t>
            </a:r>
            <a:r>
              <a:rPr lang="en-US" sz="1300">
                <a:solidFill>
                  <a:srgbClr val="444444"/>
                </a:solidFill>
                <a:latin typeface="Consolas" panose="020B0609020204030204" pitchFamily="49" charset="0"/>
                <a:ea typeface="Calibri" panose="020F0502020204030204" pitchFamily="34" charset="0"/>
                <a:cs typeface="Arial" panose="020B0604020202020204" pitchFamily="34" charset="0"/>
              </a:rPr>
              <a:t>     </a:t>
            </a:r>
          </a:p>
          <a:p>
            <a:pPr marL="0" marR="0">
              <a:spcBef>
                <a:spcPts val="0"/>
              </a:spcBef>
            </a:pPr>
            <a:r>
              <a:rPr lang="en-US" sz="1300">
                <a:solidFill>
                  <a:srgbClr val="444444"/>
                </a:solidFill>
                <a:effectLst/>
                <a:latin typeface="Consolas" panose="020B0609020204030204" pitchFamily="49" charset="0"/>
                <a:ea typeface="Calibri" panose="020F0502020204030204" pitchFamily="34" charset="0"/>
                <a:cs typeface="Arial" panose="020B0604020202020204" pitchFamily="34" charset="0"/>
              </a:rPr>
              <a:t>      </a:t>
            </a:r>
            <a:r>
              <a:rPr lang="en-US" sz="1300">
                <a:solidFill>
                  <a:srgbClr val="0451A5"/>
                </a:solidFill>
                <a:effectLst/>
                <a:latin typeface="Consolas" panose="020B0609020204030204" pitchFamily="49" charset="0"/>
                <a:ea typeface="Calibri" panose="020F0502020204030204" pitchFamily="34" charset="0"/>
              </a:rPr>
              <a:t>"@</a:t>
            </a:r>
            <a:r>
              <a:rPr lang="en-US" sz="1300" err="1">
                <a:solidFill>
                  <a:srgbClr val="0451A5"/>
                </a:solidFill>
                <a:effectLst/>
                <a:latin typeface="Consolas" panose="020B0609020204030204" pitchFamily="49" charset="0"/>
                <a:ea typeface="Calibri" panose="020F0502020204030204" pitchFamily="34" charset="0"/>
              </a:rPr>
              <a:t>odata.type</a:t>
            </a:r>
            <a:r>
              <a:rPr lang="en-US" sz="1300">
                <a:solidFill>
                  <a:srgbClr val="0451A5"/>
                </a:solidFill>
                <a:effectLst/>
                <a:latin typeface="Consolas" panose="020B0609020204030204" pitchFamily="49" charset="0"/>
                <a:ea typeface="Calibri" panose="020F0502020204030204" pitchFamily="34" charset="0"/>
              </a:rPr>
              <a:t>": </a:t>
            </a:r>
            <a:r>
              <a:rPr lang="en-US" sz="1300">
                <a:solidFill>
                  <a:srgbClr val="880000"/>
                </a:solidFill>
                <a:effectLst/>
                <a:latin typeface="Consolas" panose="020B0609020204030204" pitchFamily="49" charset="0"/>
                <a:ea typeface="Calibri" panose="020F0502020204030204" pitchFamily="34" charset="0"/>
              </a:rPr>
              <a:t>"#</a:t>
            </a:r>
            <a:r>
              <a:rPr lang="en-US" sz="1300" err="1">
                <a:solidFill>
                  <a:srgbClr val="880000"/>
                </a:solidFill>
                <a:effectLst/>
                <a:latin typeface="Consolas" panose="020B0609020204030204" pitchFamily="49" charset="0"/>
                <a:ea typeface="Calibri" panose="020F0502020204030204" pitchFamily="34" charset="0"/>
              </a:rPr>
              <a:t>microsoft.graph.externalConnectors.externalActivity</a:t>
            </a:r>
            <a:r>
              <a:rPr lang="en-US" sz="1300">
                <a:solidFill>
                  <a:srgbClr val="880000"/>
                </a:solidFill>
                <a:effectLst/>
                <a:latin typeface="Consolas" panose="020B0609020204030204" pitchFamily="49" charset="0"/>
                <a:ea typeface="Calibri" panose="020F0502020204030204" pitchFamily="34" charset="0"/>
              </a:rPr>
              <a:t>",</a:t>
            </a:r>
            <a:br>
              <a:rPr lang="en-US" sz="1300">
                <a:solidFill>
                  <a:srgbClr val="000000"/>
                </a:solidFill>
                <a:effectLst/>
                <a:latin typeface="Consolas" panose="020B0609020204030204" pitchFamily="49" charset="0"/>
                <a:ea typeface="Calibri" panose="020F0502020204030204" pitchFamily="34" charset="0"/>
                <a:cs typeface="Arial" panose="020B0604020202020204" pitchFamily="34" charset="0"/>
              </a:rPr>
            </a:br>
            <a:r>
              <a:rPr lang="en-US" sz="1300">
                <a:solidFill>
                  <a:srgbClr val="000000"/>
                </a:solidFill>
                <a:effectLst/>
                <a:latin typeface="Consolas" panose="020B0609020204030204" pitchFamily="49" charset="0"/>
                <a:ea typeface="Calibri" panose="020F0502020204030204" pitchFamily="34" charset="0"/>
                <a:cs typeface="Arial" panose="020B0604020202020204" pitchFamily="34" charset="0"/>
              </a:rPr>
              <a:t>      </a:t>
            </a:r>
            <a:r>
              <a:rPr lang="en-US" sz="1300">
                <a:solidFill>
                  <a:srgbClr val="0451A5"/>
                </a:solidFill>
                <a:effectLst/>
                <a:latin typeface="Consolas" panose="020B0609020204030204" pitchFamily="49" charset="0"/>
                <a:ea typeface="Calibri" panose="020F0502020204030204" pitchFamily="34" charset="0"/>
                <a:cs typeface="Arial" panose="020B0604020202020204" pitchFamily="34" charset="0"/>
              </a:rPr>
              <a:t>"type": </a:t>
            </a:r>
            <a:r>
              <a:rPr lang="en-US" sz="1300">
                <a:solidFill>
                  <a:srgbClr val="880000"/>
                </a:solidFill>
                <a:effectLst/>
                <a:latin typeface="Consolas" panose="020B0609020204030204" pitchFamily="49" charset="0"/>
                <a:ea typeface="Calibri" panose="020F0502020204030204" pitchFamily="34" charset="0"/>
                <a:cs typeface="Arial" panose="020B0604020202020204" pitchFamily="34" charset="0"/>
              </a:rPr>
              <a:t>"created"</a:t>
            </a:r>
            <a:r>
              <a:rPr lang="en-US" sz="1300">
                <a:solidFill>
                  <a:srgbClr val="444444"/>
                </a:solidFill>
                <a:effectLst/>
                <a:latin typeface="Consolas" panose="020B0609020204030204" pitchFamily="49" charset="0"/>
                <a:ea typeface="Calibri" panose="020F0502020204030204" pitchFamily="34" charset="0"/>
                <a:cs typeface="Arial" panose="020B0604020202020204" pitchFamily="34" charset="0"/>
              </a:rPr>
              <a:t>,</a:t>
            </a:r>
            <a:br>
              <a:rPr lang="en-US" sz="1300">
                <a:solidFill>
                  <a:srgbClr val="000000"/>
                </a:solidFill>
                <a:effectLst/>
                <a:latin typeface="Consolas" panose="020B0609020204030204" pitchFamily="49" charset="0"/>
                <a:ea typeface="Calibri" panose="020F0502020204030204" pitchFamily="34" charset="0"/>
                <a:cs typeface="Arial" panose="020B0604020202020204" pitchFamily="34" charset="0"/>
              </a:rPr>
            </a:br>
            <a:r>
              <a:rPr lang="en-US" sz="1300">
                <a:solidFill>
                  <a:srgbClr val="0451A5"/>
                </a:solidFill>
                <a:effectLst/>
                <a:latin typeface="Consolas" panose="020B0609020204030204" pitchFamily="49" charset="0"/>
                <a:ea typeface="Calibri" panose="020F0502020204030204" pitchFamily="34" charset="0"/>
                <a:cs typeface="Arial" panose="020B0604020202020204" pitchFamily="34" charset="0"/>
              </a:rPr>
              <a:t>      "</a:t>
            </a:r>
            <a:r>
              <a:rPr lang="en-US" sz="1300" err="1">
                <a:solidFill>
                  <a:srgbClr val="0451A5"/>
                </a:solidFill>
                <a:effectLst/>
                <a:latin typeface="Consolas" panose="020B0609020204030204" pitchFamily="49" charset="0"/>
                <a:ea typeface="Calibri" panose="020F0502020204030204" pitchFamily="34" charset="0"/>
                <a:cs typeface="Arial" panose="020B0604020202020204" pitchFamily="34" charset="0"/>
              </a:rPr>
              <a:t>startDateTime</a:t>
            </a:r>
            <a:r>
              <a:rPr lang="en-US" sz="1300">
                <a:solidFill>
                  <a:srgbClr val="0451A5"/>
                </a:solidFill>
                <a:effectLst/>
                <a:latin typeface="Consolas" panose="020B0609020204030204" pitchFamily="49" charset="0"/>
                <a:ea typeface="Calibri" panose="020F0502020204030204" pitchFamily="34" charset="0"/>
                <a:cs typeface="Arial" panose="020B0604020202020204" pitchFamily="34" charset="0"/>
              </a:rPr>
              <a:t>": </a:t>
            </a:r>
            <a:r>
              <a:rPr lang="en-US" sz="1300">
                <a:solidFill>
                  <a:srgbClr val="880000"/>
                </a:solidFill>
                <a:effectLst/>
                <a:latin typeface="Consolas" panose="020B0609020204030204" pitchFamily="49" charset="0"/>
                <a:ea typeface="Calibri" panose="020F0502020204030204" pitchFamily="34" charset="0"/>
                <a:cs typeface="Arial" panose="020B0604020202020204" pitchFamily="34" charset="0"/>
              </a:rPr>
              <a:t>"2022-04-11T16:25:34.3202005Z"</a:t>
            </a:r>
            <a:r>
              <a:rPr lang="en-US" sz="1300">
                <a:solidFill>
                  <a:srgbClr val="444444"/>
                </a:solidFill>
                <a:effectLst/>
                <a:latin typeface="Consolas" panose="020B0609020204030204" pitchFamily="49" charset="0"/>
                <a:ea typeface="Calibri" panose="020F0502020204030204" pitchFamily="34" charset="0"/>
                <a:cs typeface="Arial" panose="020B0604020202020204" pitchFamily="34" charset="0"/>
              </a:rPr>
              <a:t>,</a:t>
            </a:r>
            <a:br>
              <a:rPr lang="en-US" sz="1300">
                <a:solidFill>
                  <a:srgbClr val="000000"/>
                </a:solidFill>
                <a:effectLst/>
                <a:latin typeface="Consolas" panose="020B0609020204030204" pitchFamily="49" charset="0"/>
                <a:ea typeface="Calibri" panose="020F0502020204030204" pitchFamily="34" charset="0"/>
                <a:cs typeface="Arial" panose="020B0604020202020204" pitchFamily="34" charset="0"/>
              </a:rPr>
            </a:br>
            <a:r>
              <a:rPr lang="en-US" sz="1300">
                <a:solidFill>
                  <a:srgbClr val="444444"/>
                </a:solidFill>
                <a:effectLst/>
                <a:latin typeface="Consolas" panose="020B0609020204030204" pitchFamily="49" charset="0"/>
                <a:ea typeface="Calibri" panose="020F0502020204030204" pitchFamily="34" charset="0"/>
                <a:cs typeface="Arial" panose="020B0604020202020204" pitchFamily="34" charset="0"/>
              </a:rPr>
              <a:t>      </a:t>
            </a:r>
            <a:r>
              <a:rPr lang="en-US" sz="1300">
                <a:solidFill>
                  <a:srgbClr val="0451A5"/>
                </a:solidFill>
                <a:effectLst/>
                <a:latin typeface="Consolas" panose="020B0609020204030204" pitchFamily="49" charset="0"/>
                <a:ea typeface="Calibri" panose="020F0502020204030204" pitchFamily="34" charset="0"/>
                <a:cs typeface="Arial" panose="020B0604020202020204" pitchFamily="34" charset="0"/>
              </a:rPr>
              <a:t>"</a:t>
            </a:r>
            <a:r>
              <a:rPr lang="en-US" sz="1300" err="1">
                <a:solidFill>
                  <a:srgbClr val="0451A5"/>
                </a:solidFill>
                <a:effectLst/>
                <a:latin typeface="Consolas" panose="020B0609020204030204" pitchFamily="49" charset="0"/>
                <a:ea typeface="Calibri" panose="020F0502020204030204" pitchFamily="34" charset="0"/>
                <a:cs typeface="Arial" panose="020B0604020202020204" pitchFamily="34" charset="0"/>
              </a:rPr>
              <a:t>performedBy</a:t>
            </a:r>
            <a:r>
              <a:rPr lang="en-US" sz="1300">
                <a:solidFill>
                  <a:srgbClr val="0451A5"/>
                </a:solidFill>
                <a:effectLst/>
                <a:latin typeface="Consolas" panose="020B0609020204030204" pitchFamily="49" charset="0"/>
                <a:ea typeface="Calibri" panose="020F0502020204030204" pitchFamily="34" charset="0"/>
                <a:cs typeface="Arial" panose="020B0604020202020204" pitchFamily="34" charset="0"/>
              </a:rPr>
              <a:t>": </a:t>
            </a:r>
            <a:r>
              <a:rPr lang="en-US" sz="1300">
                <a:solidFill>
                  <a:srgbClr val="444444"/>
                </a:solidFill>
                <a:effectLst/>
                <a:latin typeface="Consolas" panose="020B0609020204030204" pitchFamily="49" charset="0"/>
                <a:ea typeface="Calibri" panose="020F0502020204030204" pitchFamily="34" charset="0"/>
                <a:cs typeface="Arial" panose="020B0604020202020204" pitchFamily="34" charset="0"/>
              </a:rPr>
              <a:t>{</a:t>
            </a:r>
            <a:br>
              <a:rPr lang="en-US" sz="1300">
                <a:solidFill>
                  <a:srgbClr val="000000"/>
                </a:solidFill>
                <a:effectLst/>
                <a:latin typeface="Consolas" panose="020B0609020204030204" pitchFamily="49" charset="0"/>
                <a:ea typeface="Calibri" panose="020F0502020204030204" pitchFamily="34" charset="0"/>
                <a:cs typeface="Arial" panose="020B0604020202020204" pitchFamily="34" charset="0"/>
              </a:rPr>
            </a:br>
            <a:r>
              <a:rPr lang="en-US" sz="1300">
                <a:solidFill>
                  <a:srgbClr val="444444"/>
                </a:solidFill>
                <a:effectLst/>
                <a:latin typeface="Consolas" panose="020B0609020204030204" pitchFamily="49" charset="0"/>
                <a:ea typeface="Calibri" panose="020F0502020204030204" pitchFamily="34" charset="0"/>
                <a:cs typeface="Arial" panose="020B0604020202020204" pitchFamily="34" charset="0"/>
              </a:rPr>
              <a:t>     </a:t>
            </a:r>
            <a:r>
              <a:rPr lang="en-US" sz="1300">
                <a:solidFill>
                  <a:srgbClr val="0451A5"/>
                </a:solidFill>
                <a:effectLst/>
                <a:latin typeface="Consolas" panose="020B0609020204030204" pitchFamily="49" charset="0"/>
                <a:ea typeface="Calibri" panose="020F0502020204030204" pitchFamily="34" charset="0"/>
                <a:cs typeface="Arial" panose="020B0604020202020204" pitchFamily="34" charset="0"/>
              </a:rPr>
              <a:t>   "id": </a:t>
            </a:r>
            <a:r>
              <a:rPr lang="en-US" sz="1300">
                <a:solidFill>
                  <a:srgbClr val="880000"/>
                </a:solidFill>
                <a:effectLst/>
                <a:latin typeface="Consolas" panose="020B0609020204030204" pitchFamily="49" charset="0"/>
                <a:ea typeface="Calibri" panose="020F0502020204030204" pitchFamily="34" charset="0"/>
                <a:cs typeface="Arial" panose="020B0604020202020204" pitchFamily="34" charset="0"/>
              </a:rPr>
              <a:t>"18948b93-d3ed-4307-9981-10fc36a08a52", </a:t>
            </a:r>
            <a:endParaRPr lang="en-US" sz="1300">
              <a:effectLst/>
              <a:latin typeface="Consolas" panose="020B0609020204030204" pitchFamily="49" charset="0"/>
              <a:ea typeface="Calibri" panose="020F0502020204030204" pitchFamily="34" charset="0"/>
              <a:cs typeface="Arial" panose="020B0604020202020204" pitchFamily="34" charset="0"/>
            </a:endParaRPr>
          </a:p>
          <a:p>
            <a:pPr>
              <a:lnSpc>
                <a:spcPct val="107000"/>
              </a:lnSpc>
            </a:pPr>
            <a:r>
              <a:rPr lang="en-US" sz="1300">
                <a:solidFill>
                  <a:srgbClr val="880000"/>
                </a:solidFill>
                <a:effectLst/>
                <a:latin typeface="Consolas" panose="020B0609020204030204" pitchFamily="49" charset="0"/>
                <a:ea typeface="Calibri" panose="020F0502020204030204" pitchFamily="34" charset="0"/>
                <a:cs typeface="Arial" panose="020B0604020202020204" pitchFamily="34" charset="0"/>
              </a:rPr>
              <a:t>        </a:t>
            </a:r>
            <a:r>
              <a:rPr lang="en-US" sz="1300">
                <a:solidFill>
                  <a:srgbClr val="0451A5"/>
                </a:solidFill>
                <a:effectLst/>
                <a:latin typeface="Consolas" panose="020B0609020204030204" pitchFamily="49" charset="0"/>
                <a:ea typeface="Calibri" panose="020F0502020204030204" pitchFamily="34" charset="0"/>
                <a:cs typeface="Arial" panose="020B0604020202020204" pitchFamily="34" charset="0"/>
              </a:rPr>
              <a:t>"type": </a:t>
            </a:r>
            <a:r>
              <a:rPr lang="en-US" sz="1300">
                <a:solidFill>
                  <a:srgbClr val="880000"/>
                </a:solidFill>
                <a:effectLst/>
                <a:latin typeface="Consolas" panose="020B0609020204030204" pitchFamily="49" charset="0"/>
                <a:ea typeface="Calibri" panose="020F0502020204030204" pitchFamily="34" charset="0"/>
                <a:cs typeface="Arial" panose="020B0604020202020204" pitchFamily="34" charset="0"/>
              </a:rPr>
              <a:t>“user”</a:t>
            </a:r>
            <a:br>
              <a:rPr lang="en-US" sz="1300">
                <a:solidFill>
                  <a:srgbClr val="000000"/>
                </a:solidFill>
                <a:effectLst/>
                <a:latin typeface="Consolas" panose="020B0609020204030204" pitchFamily="49" charset="0"/>
                <a:ea typeface="Calibri" panose="020F0502020204030204" pitchFamily="34" charset="0"/>
                <a:cs typeface="Arial" panose="020B0604020202020204" pitchFamily="34" charset="0"/>
              </a:rPr>
            </a:br>
            <a:r>
              <a:rPr lang="en-US" sz="1300">
                <a:solidFill>
                  <a:srgbClr val="444444"/>
                </a:solidFill>
                <a:effectLst/>
                <a:latin typeface="Consolas" panose="020B0609020204030204" pitchFamily="49" charset="0"/>
                <a:ea typeface="Calibri" panose="020F0502020204030204" pitchFamily="34" charset="0"/>
                <a:cs typeface="Arial" panose="020B0604020202020204" pitchFamily="34" charset="0"/>
              </a:rPr>
              <a:t>      }</a:t>
            </a:r>
            <a:br>
              <a:rPr lang="en-US" sz="1300">
                <a:solidFill>
                  <a:srgbClr val="000000"/>
                </a:solidFill>
                <a:effectLst/>
                <a:latin typeface="Consolas" panose="020B0609020204030204" pitchFamily="49" charset="0"/>
                <a:ea typeface="Calibri" panose="020F0502020204030204" pitchFamily="34" charset="0"/>
                <a:cs typeface="Arial" panose="020B0604020202020204" pitchFamily="34" charset="0"/>
              </a:rPr>
            </a:br>
            <a:r>
              <a:rPr lang="en-US" sz="1300">
                <a:solidFill>
                  <a:srgbClr val="444444"/>
                </a:solidFill>
                <a:effectLst/>
                <a:latin typeface="Consolas" panose="020B0609020204030204" pitchFamily="49" charset="0"/>
                <a:ea typeface="Calibri" panose="020F0502020204030204" pitchFamily="34" charset="0"/>
                <a:cs typeface="Arial" panose="020B0604020202020204" pitchFamily="34" charset="0"/>
              </a:rPr>
              <a:t>    },</a:t>
            </a:r>
            <a:br>
              <a:rPr lang="en-US" sz="1300">
                <a:solidFill>
                  <a:srgbClr val="000000"/>
                </a:solidFill>
                <a:effectLst/>
                <a:latin typeface="Consolas" panose="020B0609020204030204" pitchFamily="49" charset="0"/>
                <a:ea typeface="Calibri" panose="020F0502020204030204" pitchFamily="34" charset="0"/>
                <a:cs typeface="Arial" panose="020B0604020202020204" pitchFamily="34" charset="0"/>
              </a:rPr>
            </a:br>
            <a:r>
              <a:rPr lang="en-US" sz="1300">
                <a:solidFill>
                  <a:srgbClr val="444444"/>
                </a:solidFill>
                <a:effectLst/>
                <a:latin typeface="Consolas" panose="020B0609020204030204" pitchFamily="49" charset="0"/>
                <a:ea typeface="Calibri" panose="020F0502020204030204" pitchFamily="34" charset="0"/>
                <a:cs typeface="Arial" panose="020B0604020202020204" pitchFamily="34" charset="0"/>
              </a:rPr>
              <a:t>    {</a:t>
            </a:r>
            <a:r>
              <a:rPr lang="en-US" sz="1300">
                <a:solidFill>
                  <a:srgbClr val="000000"/>
                </a:solidFill>
                <a:effectLst/>
                <a:latin typeface="Consolas" panose="020B0609020204030204" pitchFamily="49" charset="0"/>
                <a:ea typeface="Calibri" panose="020F0502020204030204" pitchFamily="34" charset="0"/>
                <a:cs typeface="Arial" panose="020B0604020202020204" pitchFamily="34" charset="0"/>
              </a:rPr>
              <a:t>    </a:t>
            </a:r>
          </a:p>
          <a:p>
            <a:pPr>
              <a:lnSpc>
                <a:spcPct val="107000"/>
              </a:lnSpc>
            </a:pPr>
            <a:r>
              <a:rPr lang="en-US" sz="1300">
                <a:solidFill>
                  <a:srgbClr val="444444"/>
                </a:solidFill>
                <a:effectLst/>
                <a:latin typeface="Consolas" panose="020B0609020204030204" pitchFamily="49" charset="0"/>
                <a:ea typeface="Calibri" panose="020F0502020204030204" pitchFamily="34" charset="0"/>
              </a:rPr>
              <a:t>      </a:t>
            </a:r>
            <a:r>
              <a:rPr lang="en-US" sz="1300">
                <a:solidFill>
                  <a:srgbClr val="0451A5"/>
                </a:solidFill>
                <a:effectLst/>
                <a:latin typeface="Consolas" panose="020B0609020204030204" pitchFamily="49" charset="0"/>
                <a:ea typeface="Calibri" panose="020F0502020204030204" pitchFamily="34" charset="0"/>
              </a:rPr>
              <a:t>"@</a:t>
            </a:r>
            <a:r>
              <a:rPr lang="en-US" sz="1300" err="1">
                <a:solidFill>
                  <a:srgbClr val="0451A5"/>
                </a:solidFill>
                <a:effectLst/>
                <a:latin typeface="Consolas" panose="020B0609020204030204" pitchFamily="49" charset="0"/>
                <a:ea typeface="Calibri" panose="020F0502020204030204" pitchFamily="34" charset="0"/>
              </a:rPr>
              <a:t>odata.type</a:t>
            </a:r>
            <a:r>
              <a:rPr lang="en-US" sz="1300">
                <a:solidFill>
                  <a:srgbClr val="0451A5"/>
                </a:solidFill>
                <a:effectLst/>
                <a:latin typeface="Consolas" panose="020B0609020204030204" pitchFamily="49" charset="0"/>
                <a:ea typeface="Calibri" panose="020F0502020204030204" pitchFamily="34" charset="0"/>
              </a:rPr>
              <a:t>": </a:t>
            </a:r>
            <a:r>
              <a:rPr lang="en-US" sz="1300">
                <a:solidFill>
                  <a:srgbClr val="880000"/>
                </a:solidFill>
                <a:effectLst/>
                <a:latin typeface="Consolas" panose="020B0609020204030204" pitchFamily="49" charset="0"/>
                <a:ea typeface="Calibri" panose="020F0502020204030204" pitchFamily="34" charset="0"/>
              </a:rPr>
              <a:t>"#</a:t>
            </a:r>
            <a:r>
              <a:rPr lang="en-US" sz="1300" err="1">
                <a:solidFill>
                  <a:srgbClr val="880000"/>
                </a:solidFill>
                <a:effectLst/>
                <a:latin typeface="Consolas" panose="020B0609020204030204" pitchFamily="49" charset="0"/>
                <a:ea typeface="Calibri" panose="020F0502020204030204" pitchFamily="34" charset="0"/>
              </a:rPr>
              <a:t>microsoft.graph.externalConnectors.externalActivity</a:t>
            </a:r>
            <a:r>
              <a:rPr lang="en-US" sz="1300">
                <a:solidFill>
                  <a:srgbClr val="880000"/>
                </a:solidFill>
                <a:effectLst/>
                <a:latin typeface="Consolas" panose="020B0609020204030204" pitchFamily="49" charset="0"/>
                <a:ea typeface="Calibri" panose="020F0502020204030204" pitchFamily="34" charset="0"/>
              </a:rPr>
              <a:t>",</a:t>
            </a:r>
            <a:r>
              <a:rPr lang="en-US" sz="1300">
                <a:solidFill>
                  <a:srgbClr val="880000"/>
                </a:solidFill>
                <a:effectLst/>
                <a:latin typeface="Consolas" panose="020B0609020204030204" pitchFamily="49" charset="0"/>
                <a:ea typeface="Calibri" panose="020F0502020204030204" pitchFamily="34" charset="0"/>
                <a:cs typeface="Arial" panose="020B0604020202020204" pitchFamily="34" charset="0"/>
              </a:rPr>
              <a:t>   </a:t>
            </a:r>
            <a:br>
              <a:rPr lang="en-US" sz="1300">
                <a:solidFill>
                  <a:srgbClr val="000000"/>
                </a:solidFill>
                <a:effectLst/>
                <a:latin typeface="Consolas" panose="020B0609020204030204" pitchFamily="49" charset="0"/>
                <a:ea typeface="Calibri" panose="020F0502020204030204" pitchFamily="34" charset="0"/>
                <a:cs typeface="Arial" panose="020B0604020202020204" pitchFamily="34" charset="0"/>
              </a:rPr>
            </a:br>
            <a:r>
              <a:rPr lang="en-US" sz="1300">
                <a:solidFill>
                  <a:srgbClr val="444444"/>
                </a:solidFill>
                <a:effectLst/>
                <a:latin typeface="Consolas" panose="020B0609020204030204" pitchFamily="49" charset="0"/>
                <a:ea typeface="Calibri" panose="020F0502020204030204" pitchFamily="34" charset="0"/>
                <a:cs typeface="Arial" panose="020B0604020202020204" pitchFamily="34" charset="0"/>
              </a:rPr>
              <a:t>      </a:t>
            </a:r>
            <a:r>
              <a:rPr lang="en-US" sz="1300">
                <a:solidFill>
                  <a:srgbClr val="0451A5"/>
                </a:solidFill>
                <a:effectLst/>
                <a:latin typeface="Consolas" panose="020B0609020204030204" pitchFamily="49" charset="0"/>
                <a:ea typeface="Calibri" panose="020F0502020204030204" pitchFamily="34" charset="0"/>
                <a:cs typeface="Arial" panose="020B0604020202020204" pitchFamily="34" charset="0"/>
              </a:rPr>
              <a:t>"type": </a:t>
            </a:r>
            <a:r>
              <a:rPr lang="en-US" sz="1300">
                <a:solidFill>
                  <a:srgbClr val="880000"/>
                </a:solidFill>
                <a:effectLst/>
                <a:latin typeface="Consolas" panose="020B0609020204030204" pitchFamily="49" charset="0"/>
                <a:ea typeface="Calibri" panose="020F0502020204030204" pitchFamily="34" charset="0"/>
                <a:cs typeface="Arial" panose="020B0604020202020204" pitchFamily="34" charset="0"/>
              </a:rPr>
              <a:t>"modified"</a:t>
            </a:r>
            <a:r>
              <a:rPr lang="en-US" sz="1300">
                <a:solidFill>
                  <a:srgbClr val="444444"/>
                </a:solidFill>
                <a:effectLst/>
                <a:latin typeface="Consolas" panose="020B0609020204030204" pitchFamily="49" charset="0"/>
                <a:ea typeface="Calibri" panose="020F0502020204030204" pitchFamily="34" charset="0"/>
                <a:cs typeface="Arial" panose="020B0604020202020204" pitchFamily="34" charset="0"/>
              </a:rPr>
              <a:t>,</a:t>
            </a:r>
            <a:br>
              <a:rPr lang="en-US" sz="1300">
                <a:solidFill>
                  <a:srgbClr val="000000"/>
                </a:solidFill>
                <a:effectLst/>
                <a:latin typeface="Consolas" panose="020B0609020204030204" pitchFamily="49" charset="0"/>
                <a:ea typeface="Calibri" panose="020F0502020204030204" pitchFamily="34" charset="0"/>
                <a:cs typeface="Arial" panose="020B0604020202020204" pitchFamily="34" charset="0"/>
              </a:rPr>
            </a:br>
            <a:r>
              <a:rPr lang="en-US" sz="1300">
                <a:solidFill>
                  <a:srgbClr val="444444"/>
                </a:solidFill>
                <a:effectLst/>
                <a:latin typeface="Consolas" panose="020B0609020204030204" pitchFamily="49" charset="0"/>
                <a:ea typeface="Calibri" panose="020F0502020204030204" pitchFamily="34" charset="0"/>
                <a:cs typeface="Arial" panose="020B0604020202020204" pitchFamily="34" charset="0"/>
              </a:rPr>
              <a:t>      </a:t>
            </a:r>
            <a:r>
              <a:rPr lang="en-US" sz="1300">
                <a:solidFill>
                  <a:srgbClr val="0451A5"/>
                </a:solidFill>
                <a:effectLst/>
                <a:latin typeface="Consolas" panose="020B0609020204030204" pitchFamily="49" charset="0"/>
                <a:ea typeface="Calibri" panose="020F0502020204030204" pitchFamily="34" charset="0"/>
                <a:cs typeface="Arial" panose="020B0604020202020204" pitchFamily="34" charset="0"/>
              </a:rPr>
              <a:t>"</a:t>
            </a:r>
            <a:r>
              <a:rPr lang="en-US" sz="1300" err="1">
                <a:solidFill>
                  <a:srgbClr val="0451A5"/>
                </a:solidFill>
                <a:effectLst/>
                <a:latin typeface="Consolas" panose="020B0609020204030204" pitchFamily="49" charset="0"/>
                <a:ea typeface="Calibri" panose="020F0502020204030204" pitchFamily="34" charset="0"/>
                <a:cs typeface="Arial" panose="020B0604020202020204" pitchFamily="34" charset="0"/>
              </a:rPr>
              <a:t>startDateTime</a:t>
            </a:r>
            <a:r>
              <a:rPr lang="en-US" sz="1300">
                <a:solidFill>
                  <a:srgbClr val="0451A5"/>
                </a:solidFill>
                <a:effectLst/>
                <a:latin typeface="Consolas" panose="020B0609020204030204" pitchFamily="49" charset="0"/>
                <a:ea typeface="Calibri" panose="020F0502020204030204" pitchFamily="34" charset="0"/>
                <a:cs typeface="Arial" panose="020B0604020202020204" pitchFamily="34" charset="0"/>
              </a:rPr>
              <a:t>": </a:t>
            </a:r>
            <a:r>
              <a:rPr lang="en-US" sz="1300">
                <a:solidFill>
                  <a:srgbClr val="880000"/>
                </a:solidFill>
                <a:effectLst/>
                <a:latin typeface="Consolas" panose="020B0609020204030204" pitchFamily="49" charset="0"/>
                <a:ea typeface="Calibri" panose="020F0502020204030204" pitchFamily="34" charset="0"/>
                <a:cs typeface="Arial" panose="020B0604020202020204" pitchFamily="34" charset="0"/>
              </a:rPr>
              <a:t>"2021-04-13T06:37:12.6402005Z"</a:t>
            </a:r>
            <a:r>
              <a:rPr lang="en-US" sz="1300">
                <a:solidFill>
                  <a:srgbClr val="444444"/>
                </a:solidFill>
                <a:effectLst/>
                <a:latin typeface="Consolas" panose="020B0609020204030204" pitchFamily="49" charset="0"/>
                <a:ea typeface="Calibri" panose="020F0502020204030204" pitchFamily="34" charset="0"/>
                <a:cs typeface="Arial" panose="020B0604020202020204" pitchFamily="34" charset="0"/>
              </a:rPr>
              <a:t>,</a:t>
            </a:r>
            <a:br>
              <a:rPr lang="en-US" sz="1300">
                <a:solidFill>
                  <a:srgbClr val="000000"/>
                </a:solidFill>
                <a:effectLst/>
                <a:latin typeface="Consolas" panose="020B0609020204030204" pitchFamily="49" charset="0"/>
                <a:ea typeface="Calibri" panose="020F0502020204030204" pitchFamily="34" charset="0"/>
                <a:cs typeface="Arial" panose="020B0604020202020204" pitchFamily="34" charset="0"/>
              </a:rPr>
            </a:br>
            <a:r>
              <a:rPr lang="en-US" sz="1300">
                <a:solidFill>
                  <a:srgbClr val="444444"/>
                </a:solidFill>
                <a:effectLst/>
                <a:latin typeface="Consolas" panose="020B0609020204030204" pitchFamily="49" charset="0"/>
                <a:ea typeface="Calibri" panose="020F0502020204030204" pitchFamily="34" charset="0"/>
                <a:cs typeface="Arial" panose="020B0604020202020204" pitchFamily="34" charset="0"/>
              </a:rPr>
              <a:t>      </a:t>
            </a:r>
            <a:r>
              <a:rPr lang="en-US" sz="1300">
                <a:solidFill>
                  <a:srgbClr val="0451A5"/>
                </a:solidFill>
                <a:effectLst/>
                <a:latin typeface="Consolas" panose="020B0609020204030204" pitchFamily="49" charset="0"/>
                <a:ea typeface="Calibri" panose="020F0502020204030204" pitchFamily="34" charset="0"/>
                <a:cs typeface="Arial" panose="020B0604020202020204" pitchFamily="34" charset="0"/>
              </a:rPr>
              <a:t>"</a:t>
            </a:r>
            <a:r>
              <a:rPr lang="en-US" sz="1300" err="1">
                <a:solidFill>
                  <a:srgbClr val="0451A5"/>
                </a:solidFill>
                <a:effectLst/>
                <a:latin typeface="Consolas" panose="020B0609020204030204" pitchFamily="49" charset="0"/>
                <a:ea typeface="Calibri" panose="020F0502020204030204" pitchFamily="34" charset="0"/>
                <a:cs typeface="Arial" panose="020B0604020202020204" pitchFamily="34" charset="0"/>
              </a:rPr>
              <a:t>performedBy</a:t>
            </a:r>
            <a:r>
              <a:rPr lang="en-US" sz="1300">
                <a:solidFill>
                  <a:srgbClr val="0451A5"/>
                </a:solidFill>
                <a:effectLst/>
                <a:latin typeface="Consolas" panose="020B0609020204030204" pitchFamily="49" charset="0"/>
                <a:ea typeface="Calibri" panose="020F0502020204030204" pitchFamily="34" charset="0"/>
                <a:cs typeface="Arial" panose="020B0604020202020204" pitchFamily="34" charset="0"/>
              </a:rPr>
              <a:t>": </a:t>
            </a:r>
            <a:r>
              <a:rPr lang="en-US" sz="1300">
                <a:solidFill>
                  <a:srgbClr val="444444"/>
                </a:solidFill>
                <a:effectLst/>
                <a:latin typeface="Consolas" panose="020B0609020204030204" pitchFamily="49" charset="0"/>
                <a:ea typeface="Calibri" panose="020F0502020204030204" pitchFamily="34" charset="0"/>
                <a:cs typeface="Arial" panose="020B0604020202020204" pitchFamily="34" charset="0"/>
              </a:rPr>
              <a:t>{</a:t>
            </a:r>
            <a:br>
              <a:rPr lang="en-US" sz="1300">
                <a:solidFill>
                  <a:srgbClr val="000000"/>
                </a:solidFill>
                <a:effectLst/>
                <a:latin typeface="Consolas" panose="020B0609020204030204" pitchFamily="49" charset="0"/>
                <a:ea typeface="Calibri" panose="020F0502020204030204" pitchFamily="34" charset="0"/>
                <a:cs typeface="Arial" panose="020B0604020202020204" pitchFamily="34" charset="0"/>
              </a:rPr>
            </a:br>
            <a:r>
              <a:rPr lang="en-US" sz="1300">
                <a:solidFill>
                  <a:srgbClr val="0451A5"/>
                </a:solidFill>
                <a:effectLst/>
                <a:latin typeface="Consolas" panose="020B0609020204030204" pitchFamily="49" charset="0"/>
                <a:ea typeface="Calibri" panose="020F0502020204030204" pitchFamily="34" charset="0"/>
                <a:cs typeface="Arial" panose="020B0604020202020204" pitchFamily="34" charset="0"/>
              </a:rPr>
              <a:t>        "id": </a:t>
            </a:r>
            <a:r>
              <a:rPr lang="en-US" sz="1300">
                <a:solidFill>
                  <a:srgbClr val="880000"/>
                </a:solidFill>
                <a:effectLst/>
                <a:latin typeface="Consolas" panose="020B0609020204030204" pitchFamily="49" charset="0"/>
                <a:ea typeface="Calibri" panose="020F0502020204030204" pitchFamily="34" charset="0"/>
                <a:cs typeface="Arial" panose="020B0604020202020204" pitchFamily="34" charset="0"/>
              </a:rPr>
              <a:t>"b5f15ff8-29da-4301-b8ed-1c4585879c7c",</a:t>
            </a:r>
            <a:r>
              <a:rPr lang="en-US" sz="1300">
                <a:solidFill>
                  <a:srgbClr val="444444"/>
                </a:solidFill>
                <a:effectLst/>
                <a:latin typeface="Consolas" panose="020B0609020204030204" pitchFamily="49" charset="0"/>
                <a:ea typeface="Courier New" panose="02070309020205020404" pitchFamily="49" charset="0"/>
                <a:cs typeface="Arial" panose="020B0604020202020204" pitchFamily="34" charset="0"/>
              </a:rPr>
              <a:t> </a:t>
            </a:r>
            <a:endParaRPr lang="en-US" sz="1300">
              <a:effectLst/>
              <a:latin typeface="Consolas" panose="020B0609020204030204" pitchFamily="49" charset="0"/>
              <a:ea typeface="Calibri" panose="020F0502020204030204" pitchFamily="34" charset="0"/>
              <a:cs typeface="Arial" panose="020B0604020202020204" pitchFamily="34" charset="0"/>
            </a:endParaRPr>
          </a:p>
          <a:p>
            <a:r>
              <a:rPr lang="en-US" sz="1300">
                <a:solidFill>
                  <a:srgbClr val="444444"/>
                </a:solidFill>
                <a:effectLst/>
                <a:latin typeface="Consolas" panose="020B0609020204030204" pitchFamily="49" charset="0"/>
                <a:ea typeface="Courier New" panose="02070309020205020404" pitchFamily="49" charset="0"/>
              </a:rPr>
              <a:t>        </a:t>
            </a:r>
            <a:r>
              <a:rPr lang="en-US" sz="1300">
                <a:solidFill>
                  <a:srgbClr val="0451A5"/>
                </a:solidFill>
                <a:effectLst/>
                <a:latin typeface="Consolas" panose="020B0609020204030204" pitchFamily="49" charset="0"/>
                <a:ea typeface="Courier New" panose="02070309020205020404" pitchFamily="49" charset="0"/>
              </a:rPr>
              <a:t>"type": </a:t>
            </a:r>
            <a:r>
              <a:rPr lang="en-US" sz="1300">
                <a:solidFill>
                  <a:srgbClr val="880000"/>
                </a:solidFill>
                <a:effectLst/>
                <a:latin typeface="Consolas" panose="020B0609020204030204" pitchFamily="49" charset="0"/>
                <a:ea typeface="Courier New" panose="02070309020205020404" pitchFamily="49" charset="0"/>
              </a:rPr>
              <a:t>“user”</a:t>
            </a:r>
            <a:br>
              <a:rPr lang="en-US" sz="1300">
                <a:effectLst/>
                <a:latin typeface="Consolas" panose="020B0609020204030204" pitchFamily="49" charset="0"/>
                <a:ea typeface="Calibri" panose="020F0502020204030204" pitchFamily="34" charset="0"/>
                <a:cs typeface="Arial" panose="020B0604020202020204" pitchFamily="34" charset="0"/>
              </a:rPr>
            </a:br>
            <a:r>
              <a:rPr lang="en-US" sz="1300">
                <a:solidFill>
                  <a:srgbClr val="444444"/>
                </a:solidFill>
                <a:effectLst/>
                <a:latin typeface="Consolas" panose="020B0609020204030204" pitchFamily="49" charset="0"/>
                <a:ea typeface="Calibri" panose="020F0502020204030204" pitchFamily="34" charset="0"/>
              </a:rPr>
              <a:t>      }</a:t>
            </a:r>
            <a:br>
              <a:rPr lang="en-US" sz="1300">
                <a:effectLst/>
                <a:latin typeface="Consolas" panose="020B0609020204030204" pitchFamily="49" charset="0"/>
                <a:ea typeface="Calibri" panose="020F0502020204030204" pitchFamily="34" charset="0"/>
                <a:cs typeface="Arial" panose="020B0604020202020204" pitchFamily="34" charset="0"/>
              </a:rPr>
            </a:br>
            <a:r>
              <a:rPr lang="en-US" sz="1300">
                <a:solidFill>
                  <a:srgbClr val="444444"/>
                </a:solidFill>
                <a:effectLst/>
                <a:latin typeface="Consolas" panose="020B0609020204030204" pitchFamily="49" charset="0"/>
                <a:ea typeface="Calibri" panose="020F0502020204030204" pitchFamily="34" charset="0"/>
              </a:rPr>
              <a:t>    }</a:t>
            </a:r>
            <a:br>
              <a:rPr lang="en-US" sz="1300">
                <a:effectLst/>
                <a:latin typeface="Consolas" panose="020B0609020204030204" pitchFamily="49" charset="0"/>
                <a:ea typeface="Calibri" panose="020F0502020204030204" pitchFamily="34" charset="0"/>
                <a:cs typeface="Arial" panose="020B0604020202020204" pitchFamily="34" charset="0"/>
              </a:rPr>
            </a:br>
            <a:r>
              <a:rPr lang="en-US" sz="1300">
                <a:solidFill>
                  <a:srgbClr val="444444"/>
                </a:solidFill>
                <a:effectLst/>
                <a:latin typeface="Consolas" panose="020B0609020204030204" pitchFamily="49" charset="0"/>
                <a:ea typeface="Calibri" panose="020F0502020204030204" pitchFamily="34" charset="0"/>
              </a:rPr>
              <a:t>  ]</a:t>
            </a:r>
          </a:p>
          <a:p>
            <a:r>
              <a:rPr lang="en-US" sz="1300">
                <a:solidFill>
                  <a:srgbClr val="444444"/>
                </a:solidFill>
                <a:latin typeface="Consolas" panose="020B0609020204030204" pitchFamily="49" charset="0"/>
              </a:rPr>
              <a:t>}</a:t>
            </a:r>
            <a:endParaRPr lang="en-US" sz="1300">
              <a:latin typeface="Consolas" panose="020B0609020204030204" pitchFamily="49" charset="0"/>
            </a:endParaRPr>
          </a:p>
        </p:txBody>
      </p:sp>
      <p:sp>
        <p:nvSpPr>
          <p:cNvPr id="11" name="Rectangle 10">
            <a:extLst>
              <a:ext uri="{FF2B5EF4-FFF2-40B4-BE49-F238E27FC236}">
                <a16:creationId xmlns:a16="http://schemas.microsoft.com/office/drawing/2014/main" id="{54C07ED8-59E9-FC26-16D4-A8941C5AFB94}"/>
              </a:ext>
            </a:extLst>
          </p:cNvPr>
          <p:cNvSpPr/>
          <p:nvPr/>
        </p:nvSpPr>
        <p:spPr bwMode="auto">
          <a:xfrm>
            <a:off x="588262" y="2128843"/>
            <a:ext cx="8079488" cy="4595359"/>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76543004"/>
      </p:ext>
    </p:extLst>
  </p:cSld>
  <p:clrMapOvr>
    <a:masterClrMapping/>
  </p:clrMapOvr>
  <p:transition>
    <p:fade/>
  </p:transition>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073D-76EF-4FFE-9E40-1BD89CF13EA7}"/>
              </a:ext>
            </a:extLst>
          </p:cNvPr>
          <p:cNvSpPr>
            <a:spLocks noGrp="1"/>
          </p:cNvSpPr>
          <p:nvPr>
            <p:ph type="title"/>
          </p:nvPr>
        </p:nvSpPr>
        <p:spPr>
          <a:xfrm>
            <a:off x="838200" y="365125"/>
            <a:ext cx="10515600" cy="520673"/>
          </a:xfrm>
        </p:spPr>
        <p:txBody>
          <a:bodyPr>
            <a:normAutofit/>
          </a:bodyPr>
          <a:lstStyle/>
          <a:p>
            <a:pPr algn="ctr"/>
            <a:r>
              <a:rPr lang="en-US" sz="2800" spc="860">
                <a:solidFill>
                  <a:srgbClr val="000000"/>
                </a:solidFill>
                <a:latin typeface="Segoe UI Light" panose="020B0502040204020203" pitchFamily="34" charset="0"/>
                <a:cs typeface="Segoe UI Light" panose="020B0502040204020203" pitchFamily="34" charset="0"/>
              </a:rPr>
              <a:t>GRAPH CONNECTORS ROADMAP</a:t>
            </a:r>
          </a:p>
        </p:txBody>
      </p:sp>
      <p:cxnSp>
        <p:nvCxnSpPr>
          <p:cNvPr id="5" name="Straight Connector 4">
            <a:extLst>
              <a:ext uri="{FF2B5EF4-FFF2-40B4-BE49-F238E27FC236}">
                <a16:creationId xmlns:a16="http://schemas.microsoft.com/office/drawing/2014/main" id="{749371ED-B0A5-4697-AF2F-D352702498E6}"/>
              </a:ext>
            </a:extLst>
          </p:cNvPr>
          <p:cNvCxnSpPr/>
          <p:nvPr/>
        </p:nvCxnSpPr>
        <p:spPr>
          <a:xfrm>
            <a:off x="588282" y="3994987"/>
            <a:ext cx="1090748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5004A40-545A-46F2-830C-BD157F3A5389}"/>
              </a:ext>
            </a:extLst>
          </p:cNvPr>
          <p:cNvCxnSpPr/>
          <p:nvPr/>
        </p:nvCxnSpPr>
        <p:spPr>
          <a:xfrm>
            <a:off x="588282" y="5182437"/>
            <a:ext cx="1090748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DCCC4EA-4916-476E-9FF3-377ED317EA96}"/>
              </a:ext>
            </a:extLst>
          </p:cNvPr>
          <p:cNvSpPr txBox="1"/>
          <p:nvPr/>
        </p:nvSpPr>
        <p:spPr>
          <a:xfrm>
            <a:off x="527049" y="3252427"/>
            <a:ext cx="1447159" cy="369332"/>
          </a:xfrm>
          <a:prstGeom prst="rect">
            <a:avLst/>
          </a:prstGeom>
          <a:noFill/>
        </p:spPr>
        <p:txBody>
          <a:bodyPr wrap="square" rtlCol="0">
            <a:spAutoFit/>
          </a:bodyPr>
          <a:lstStyle/>
          <a:p>
            <a:r>
              <a:rPr lang="en-US"/>
              <a:t>Connectors</a:t>
            </a:r>
          </a:p>
        </p:txBody>
      </p:sp>
      <p:sp>
        <p:nvSpPr>
          <p:cNvPr id="8" name="TextBox 7">
            <a:extLst>
              <a:ext uri="{FF2B5EF4-FFF2-40B4-BE49-F238E27FC236}">
                <a16:creationId xmlns:a16="http://schemas.microsoft.com/office/drawing/2014/main" id="{2882FD3A-7314-411D-9A7C-6D5D7737E677}"/>
              </a:ext>
            </a:extLst>
          </p:cNvPr>
          <p:cNvSpPr txBox="1"/>
          <p:nvPr/>
        </p:nvSpPr>
        <p:spPr>
          <a:xfrm>
            <a:off x="527050" y="4355514"/>
            <a:ext cx="1835150" cy="369332"/>
          </a:xfrm>
          <a:prstGeom prst="rect">
            <a:avLst/>
          </a:prstGeom>
          <a:noFill/>
        </p:spPr>
        <p:txBody>
          <a:bodyPr wrap="square" rtlCol="0">
            <a:spAutoFit/>
          </a:bodyPr>
          <a:lstStyle/>
          <a:p>
            <a:r>
              <a:rPr lang="en-US"/>
              <a:t>Search Features</a:t>
            </a:r>
          </a:p>
        </p:txBody>
      </p:sp>
      <p:sp>
        <p:nvSpPr>
          <p:cNvPr id="9" name="TextBox 8">
            <a:extLst>
              <a:ext uri="{FF2B5EF4-FFF2-40B4-BE49-F238E27FC236}">
                <a16:creationId xmlns:a16="http://schemas.microsoft.com/office/drawing/2014/main" id="{81C9370C-61DA-4624-BB49-154D38BC2F11}"/>
              </a:ext>
            </a:extLst>
          </p:cNvPr>
          <p:cNvSpPr txBox="1"/>
          <p:nvPr/>
        </p:nvSpPr>
        <p:spPr>
          <a:xfrm>
            <a:off x="527050" y="5562014"/>
            <a:ext cx="2059050" cy="369332"/>
          </a:xfrm>
          <a:prstGeom prst="rect">
            <a:avLst/>
          </a:prstGeom>
          <a:noFill/>
        </p:spPr>
        <p:txBody>
          <a:bodyPr wrap="square" rtlCol="0">
            <a:spAutoFit/>
          </a:bodyPr>
          <a:lstStyle/>
          <a:p>
            <a:r>
              <a:rPr lang="en-US"/>
              <a:t>Other Experiences</a:t>
            </a:r>
          </a:p>
        </p:txBody>
      </p:sp>
      <p:graphicFrame>
        <p:nvGraphicFramePr>
          <p:cNvPr id="10" name="Diagram 9">
            <a:extLst>
              <a:ext uri="{FF2B5EF4-FFF2-40B4-BE49-F238E27FC236}">
                <a16:creationId xmlns:a16="http://schemas.microsoft.com/office/drawing/2014/main" id="{5AFABEF4-5120-4C33-AFE2-D819B9648D4B}"/>
              </a:ext>
            </a:extLst>
          </p:cNvPr>
          <p:cNvGraphicFramePr/>
          <p:nvPr/>
        </p:nvGraphicFramePr>
        <p:xfrm>
          <a:off x="2644176" y="1760866"/>
          <a:ext cx="8851592" cy="7409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descr="A picture containing clock&#10;&#10;Description automatically generated">
            <a:extLst>
              <a:ext uri="{FF2B5EF4-FFF2-40B4-BE49-F238E27FC236}">
                <a16:creationId xmlns:a16="http://schemas.microsoft.com/office/drawing/2014/main" id="{1F18CBFB-D098-495A-A56A-FB3183D9B6F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1373" y="3254248"/>
            <a:ext cx="209351" cy="191966"/>
          </a:xfrm>
          <a:prstGeom prst="rect">
            <a:avLst/>
          </a:prstGeom>
        </p:spPr>
      </p:pic>
      <p:sp>
        <p:nvSpPr>
          <p:cNvPr id="12" name="TextBox 11">
            <a:extLst>
              <a:ext uri="{FF2B5EF4-FFF2-40B4-BE49-F238E27FC236}">
                <a16:creationId xmlns:a16="http://schemas.microsoft.com/office/drawing/2014/main" id="{89905ED2-1642-4737-BEF2-873B4E0CFA18}"/>
              </a:ext>
            </a:extLst>
          </p:cNvPr>
          <p:cNvSpPr txBox="1"/>
          <p:nvPr/>
        </p:nvSpPr>
        <p:spPr>
          <a:xfrm>
            <a:off x="3417046" y="3210296"/>
            <a:ext cx="2063494"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Azure DevOps</a:t>
            </a:r>
            <a:endParaRPr kumimoji="0" lang="en-US" sz="1200" i="0" u="none" strike="noStrike" kern="1200" cap="none" spc="0" normalizeH="0" baseline="0" noProof="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AA0696F0-7C05-469C-BCB0-53E2495A6BE7}"/>
              </a:ext>
            </a:extLst>
          </p:cNvPr>
          <p:cNvSpPr txBox="1"/>
          <p:nvPr/>
        </p:nvSpPr>
        <p:spPr>
          <a:xfrm>
            <a:off x="5600728" y="3574590"/>
            <a:ext cx="1455259" cy="28173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Confluence </a:t>
            </a:r>
            <a:r>
              <a:rPr kumimoji="0" lang="en-IN" sz="1200" i="0" u="none" strike="noStrike" kern="1200" cap="none" spc="0" normalizeH="0" baseline="0" noProof="0">
                <a:ln>
                  <a:noFill/>
                </a:ln>
                <a:solidFill>
                  <a:srgbClr val="000000"/>
                </a:solidFill>
                <a:effectLst/>
                <a:uLnTx/>
                <a:uFillTx/>
                <a:latin typeface="Segoe UI"/>
                <a:ea typeface="+mn-ea"/>
                <a:cs typeface="+mn-cs"/>
              </a:rPr>
              <a:t>cloud</a:t>
            </a:r>
            <a:endParaRPr kumimoji="0" lang="en-US" sz="120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1F3A5FE3-5499-4BCC-99E6-D2ADF7470036}"/>
              </a:ext>
            </a:extLst>
          </p:cNvPr>
          <p:cNvSpPr txBox="1"/>
          <p:nvPr/>
        </p:nvSpPr>
        <p:spPr>
          <a:xfrm>
            <a:off x="5600728" y="3220436"/>
            <a:ext cx="95106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Jira </a:t>
            </a:r>
            <a:r>
              <a:rPr kumimoji="0" lang="en-IN" sz="1200" i="0" u="none" strike="noStrike" kern="1200" cap="none" spc="0" normalizeH="0" baseline="0" noProof="0">
                <a:ln>
                  <a:noFill/>
                </a:ln>
                <a:solidFill>
                  <a:srgbClr val="000000"/>
                </a:solidFill>
                <a:effectLst/>
                <a:uLnTx/>
                <a:uFillTx/>
                <a:latin typeface="Segoe UI"/>
                <a:ea typeface="+mn-ea"/>
                <a:cs typeface="+mn-cs"/>
              </a:rPr>
              <a:t>cloud</a:t>
            </a:r>
            <a:endParaRPr kumimoji="0" lang="en-US" sz="1200" i="0" u="none" strike="noStrike" kern="1200" cap="none" spc="0" normalizeH="0" baseline="0" noProof="0">
              <a:ln>
                <a:noFill/>
              </a:ln>
              <a:solidFill>
                <a:srgbClr val="000000"/>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DA58C140-441B-44EF-90E5-EC1B89C8250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183284" y="3198835"/>
            <a:ext cx="326551" cy="326551"/>
          </a:xfrm>
          <a:prstGeom prst="rect">
            <a:avLst/>
          </a:prstGeom>
        </p:spPr>
      </p:pic>
      <p:pic>
        <p:nvPicPr>
          <p:cNvPr id="16" name="Picture 15" descr="A map of the world&#10;&#10;Description automatically generated with low confidence">
            <a:extLst>
              <a:ext uri="{FF2B5EF4-FFF2-40B4-BE49-F238E27FC236}">
                <a16:creationId xmlns:a16="http://schemas.microsoft.com/office/drawing/2014/main" id="{10A650AA-B26A-4B23-9751-6598E8A3F53C}"/>
              </a:ext>
            </a:extLst>
          </p:cNvPr>
          <p:cNvPicPr>
            <a:picLocks noChangeAspect="1"/>
          </p:cNvPicPr>
          <p:nvPr/>
        </p:nvPicPr>
        <p:blipFill>
          <a:blip r:embed="rId10"/>
          <a:stretch>
            <a:fillRect/>
          </a:stretch>
        </p:blipFill>
        <p:spPr>
          <a:xfrm>
            <a:off x="5200401" y="3560696"/>
            <a:ext cx="309434" cy="309434"/>
          </a:xfrm>
          <a:prstGeom prst="rect">
            <a:avLst/>
          </a:prstGeom>
        </p:spPr>
      </p:pic>
      <p:grpSp>
        <p:nvGrpSpPr>
          <p:cNvPr id="31" name="Group 30">
            <a:extLst>
              <a:ext uri="{FF2B5EF4-FFF2-40B4-BE49-F238E27FC236}">
                <a16:creationId xmlns:a16="http://schemas.microsoft.com/office/drawing/2014/main" id="{50828C9F-23E9-4B21-AE6D-D21835999857}"/>
              </a:ext>
            </a:extLst>
          </p:cNvPr>
          <p:cNvGrpSpPr/>
          <p:nvPr/>
        </p:nvGrpSpPr>
        <p:grpSpPr>
          <a:xfrm>
            <a:off x="9519602" y="3210295"/>
            <a:ext cx="1199077" cy="276999"/>
            <a:chOff x="7323161" y="3233215"/>
            <a:chExt cx="1199077" cy="276999"/>
          </a:xfrm>
        </p:grpSpPr>
        <p:sp>
          <p:nvSpPr>
            <p:cNvPr id="17" name="TextBox 16">
              <a:extLst>
                <a:ext uri="{FF2B5EF4-FFF2-40B4-BE49-F238E27FC236}">
                  <a16:creationId xmlns:a16="http://schemas.microsoft.com/office/drawing/2014/main" id="{4763FE5E-9684-4411-9E55-577AF4B35EC8}"/>
                </a:ext>
              </a:extLst>
            </p:cNvPr>
            <p:cNvSpPr txBox="1"/>
            <p:nvPr/>
          </p:nvSpPr>
          <p:spPr>
            <a:xfrm>
              <a:off x="7581548" y="3233215"/>
              <a:ext cx="94069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CSV</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8" name="Picture 2" descr="A close-up of a logo&#10;&#10;Description automatically generated with medium confidence">
              <a:extLst>
                <a:ext uri="{FF2B5EF4-FFF2-40B4-BE49-F238E27FC236}">
                  <a16:creationId xmlns:a16="http://schemas.microsoft.com/office/drawing/2014/main" id="{7F955D4F-C74D-4011-BA68-F74DEE946A5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23161" y="3250749"/>
              <a:ext cx="223830" cy="223830"/>
            </a:xfrm>
            <a:prstGeom prst="rect">
              <a:avLst/>
            </a:prstGeom>
            <a:noFill/>
          </p:spPr>
        </p:pic>
      </p:grpSp>
      <p:sp>
        <p:nvSpPr>
          <p:cNvPr id="19" name="TextBox 18">
            <a:extLst>
              <a:ext uri="{FF2B5EF4-FFF2-40B4-BE49-F238E27FC236}">
                <a16:creationId xmlns:a16="http://schemas.microsoft.com/office/drawing/2014/main" id="{11E2A110-B860-43A5-AF7C-8D93EEF0D17A}"/>
              </a:ext>
            </a:extLst>
          </p:cNvPr>
          <p:cNvSpPr txBox="1"/>
          <p:nvPr/>
        </p:nvSpPr>
        <p:spPr>
          <a:xfrm>
            <a:off x="3420714" y="3527300"/>
            <a:ext cx="1630642" cy="276999"/>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ServiceNow </a:t>
            </a:r>
            <a:r>
              <a:rPr kumimoji="0" lang="en-IN" sz="1200" i="0" u="none" strike="noStrike" kern="1200" cap="none" spc="0" normalizeH="0" baseline="0" noProof="0" err="1">
                <a:ln>
                  <a:noFill/>
                </a:ln>
                <a:solidFill>
                  <a:srgbClr val="000000"/>
                </a:solidFill>
                <a:effectLst/>
                <a:uLnTx/>
                <a:uFillTx/>
                <a:latin typeface="Segoe UI"/>
                <a:ea typeface="+mn-ea"/>
                <a:cs typeface="+mn-cs"/>
              </a:rPr>
              <a:t>Catalog</a:t>
            </a:r>
            <a:endParaRPr kumimoji="0" lang="en-US" sz="1200" i="0" u="none" strike="noStrike" kern="1200" cap="none" spc="0" normalizeH="0" baseline="0" noProof="0">
              <a:ln>
                <a:noFill/>
              </a:ln>
              <a:solidFill>
                <a:srgbClr val="000000"/>
              </a:solidFill>
              <a:effectLst/>
              <a:uLnTx/>
              <a:uFillTx/>
              <a:latin typeface="Segoe UI"/>
              <a:ea typeface="+mn-ea"/>
              <a:cs typeface="+mn-cs"/>
            </a:endParaRPr>
          </a:p>
        </p:txBody>
      </p:sp>
      <p:pic>
        <p:nvPicPr>
          <p:cNvPr id="20" name="Picture 19" descr="A close up of a sign&#10;&#10;Description automatically generated">
            <a:extLst>
              <a:ext uri="{FF2B5EF4-FFF2-40B4-BE49-F238E27FC236}">
                <a16:creationId xmlns:a16="http://schemas.microsoft.com/office/drawing/2014/main" id="{98C3CBE1-002E-4C2F-933C-D5556FF969D8}"/>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16762" b="31970"/>
          <a:stretch/>
        </p:blipFill>
        <p:spPr>
          <a:xfrm>
            <a:off x="2899679" y="3519572"/>
            <a:ext cx="463271" cy="249908"/>
          </a:xfrm>
          <a:prstGeom prst="rect">
            <a:avLst/>
          </a:prstGeom>
          <a:ln>
            <a:noFill/>
          </a:ln>
        </p:spPr>
      </p:pic>
      <p:sp>
        <p:nvSpPr>
          <p:cNvPr id="21" name="TextBox 20">
            <a:extLst>
              <a:ext uri="{FF2B5EF4-FFF2-40B4-BE49-F238E27FC236}">
                <a16:creationId xmlns:a16="http://schemas.microsoft.com/office/drawing/2014/main" id="{539BA70F-5ABD-4FC6-81EE-D09E287EA598}"/>
              </a:ext>
            </a:extLst>
          </p:cNvPr>
          <p:cNvSpPr txBox="1"/>
          <p:nvPr/>
        </p:nvSpPr>
        <p:spPr>
          <a:xfrm>
            <a:off x="3252954" y="4402830"/>
            <a:ext cx="200125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Higher connection capacity (up to 5M items)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22" name="Graphic 21" descr="Database with solid fill">
            <a:extLst>
              <a:ext uri="{FF2B5EF4-FFF2-40B4-BE49-F238E27FC236}">
                <a16:creationId xmlns:a16="http://schemas.microsoft.com/office/drawing/2014/main" id="{B7095A64-AD41-4427-B678-69170DE29BA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99679" y="4439847"/>
            <a:ext cx="373690" cy="373690"/>
          </a:xfrm>
          <a:prstGeom prst="rect">
            <a:avLst/>
          </a:prstGeom>
        </p:spPr>
      </p:pic>
      <p:sp>
        <p:nvSpPr>
          <p:cNvPr id="23" name="TextBox 22">
            <a:extLst>
              <a:ext uri="{FF2B5EF4-FFF2-40B4-BE49-F238E27FC236}">
                <a16:creationId xmlns:a16="http://schemas.microsoft.com/office/drawing/2014/main" id="{B45D233C-CC4E-428C-A7B0-DA2B6450292D}"/>
              </a:ext>
            </a:extLst>
          </p:cNvPr>
          <p:cNvSpPr txBox="1"/>
          <p:nvPr/>
        </p:nvSpPr>
        <p:spPr>
          <a:xfrm>
            <a:off x="7641658" y="5343092"/>
            <a:ext cx="221809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a:solidFill>
                  <a:srgbClr val="000000"/>
                </a:solidFill>
                <a:latin typeface="Segoe UI"/>
              </a:rPr>
              <a:t>Context IQ support</a:t>
            </a:r>
            <a:endParaRPr kumimoji="0" lang="en-US" sz="1200" b="1" i="0" u="none" strike="noStrike" kern="1200" cap="none" spc="0" normalizeH="0" baseline="0" noProof="0">
              <a:ln>
                <a:noFill/>
              </a:ln>
              <a:solidFill>
                <a:srgbClr val="000000"/>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B67719DE-EED2-42B6-97B1-145287F52528}"/>
              </a:ext>
            </a:extLst>
          </p:cNvPr>
          <p:cNvSpPr txBox="1"/>
          <p:nvPr/>
        </p:nvSpPr>
        <p:spPr>
          <a:xfrm>
            <a:off x="7332211" y="5319470"/>
            <a:ext cx="333909" cy="307777"/>
          </a:xfrm>
          <a:prstGeom prst="rect">
            <a:avLst/>
          </a:prstGeom>
          <a:noFill/>
        </p:spPr>
        <p:txBody>
          <a:bodyPr wrap="square" lIns="0" tIns="0" rIns="0" bIns="0" rtlCol="0">
            <a:spAutoFit/>
          </a:bodyPr>
          <a:lstStyle/>
          <a:p>
            <a:pPr algn="l"/>
            <a:r>
              <a:rPr lang="en-US" sz="2000">
                <a:solidFill>
                  <a:schemeClr val="accent6"/>
                </a:solidFill>
              </a:rPr>
              <a:t>@</a:t>
            </a:r>
          </a:p>
        </p:txBody>
      </p:sp>
      <p:grpSp>
        <p:nvGrpSpPr>
          <p:cNvPr id="4" name="Group 3">
            <a:extLst>
              <a:ext uri="{FF2B5EF4-FFF2-40B4-BE49-F238E27FC236}">
                <a16:creationId xmlns:a16="http://schemas.microsoft.com/office/drawing/2014/main" id="{4C83E4F1-B649-4D83-AD21-B2E44209C4E3}"/>
              </a:ext>
            </a:extLst>
          </p:cNvPr>
          <p:cNvGrpSpPr/>
          <p:nvPr/>
        </p:nvGrpSpPr>
        <p:grpSpPr>
          <a:xfrm>
            <a:off x="9504448" y="5313139"/>
            <a:ext cx="2552014" cy="305108"/>
            <a:chOff x="7295043" y="5722766"/>
            <a:chExt cx="2552014" cy="305108"/>
          </a:xfrm>
        </p:grpSpPr>
        <p:sp>
          <p:nvSpPr>
            <p:cNvPr id="25" name="TextBox 24">
              <a:extLst>
                <a:ext uri="{FF2B5EF4-FFF2-40B4-BE49-F238E27FC236}">
                  <a16:creationId xmlns:a16="http://schemas.microsoft.com/office/drawing/2014/main" id="{F5B56C59-1208-4534-BAFC-6B8F003607A6}"/>
                </a:ext>
              </a:extLst>
            </p:cNvPr>
            <p:cNvSpPr txBox="1"/>
            <p:nvPr/>
          </p:nvSpPr>
          <p:spPr>
            <a:xfrm>
              <a:off x="7628958" y="5740610"/>
              <a:ext cx="221809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Intelligent Discovery support</a:t>
              </a:r>
              <a:endParaRPr kumimoji="0" lang="en-US" sz="1200" b="1" i="0" u="none" strike="noStrike" kern="1200" cap="none" spc="0" normalizeH="0" baseline="0" noProof="0">
                <a:ln>
                  <a:noFill/>
                </a:ln>
                <a:solidFill>
                  <a:srgbClr val="000000"/>
                </a:solidFill>
                <a:effectLst/>
                <a:uLnTx/>
                <a:uFillTx/>
                <a:latin typeface="Segoe UI"/>
                <a:ea typeface="+mn-ea"/>
                <a:cs typeface="+mn-cs"/>
              </a:endParaRPr>
            </a:p>
          </p:txBody>
        </p:sp>
        <p:pic>
          <p:nvPicPr>
            <p:cNvPr id="26" name="Graphic 25" descr="Lights On with solid fill">
              <a:extLst>
                <a:ext uri="{FF2B5EF4-FFF2-40B4-BE49-F238E27FC236}">
                  <a16:creationId xmlns:a16="http://schemas.microsoft.com/office/drawing/2014/main" id="{6668F9A8-18EC-42AB-AFF3-5246212EB38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295043" y="5722766"/>
              <a:ext cx="305108" cy="305108"/>
            </a:xfrm>
            <a:prstGeom prst="rect">
              <a:avLst/>
            </a:prstGeom>
          </p:spPr>
        </p:pic>
      </p:grpSp>
      <p:grpSp>
        <p:nvGrpSpPr>
          <p:cNvPr id="3" name="Group 2">
            <a:extLst>
              <a:ext uri="{FF2B5EF4-FFF2-40B4-BE49-F238E27FC236}">
                <a16:creationId xmlns:a16="http://schemas.microsoft.com/office/drawing/2014/main" id="{3C0CA177-9CD8-4211-80F2-EB7A2FA464E1}"/>
              </a:ext>
            </a:extLst>
          </p:cNvPr>
          <p:cNvGrpSpPr/>
          <p:nvPr/>
        </p:nvGrpSpPr>
        <p:grpSpPr>
          <a:xfrm>
            <a:off x="7311438" y="5758964"/>
            <a:ext cx="2545554" cy="276999"/>
            <a:chOff x="9519602" y="5360942"/>
            <a:chExt cx="2545554" cy="276999"/>
          </a:xfrm>
        </p:grpSpPr>
        <p:pic>
          <p:nvPicPr>
            <p:cNvPr id="1028" name="Picture 4" descr="See the source image">
              <a:extLst>
                <a:ext uri="{FF2B5EF4-FFF2-40B4-BE49-F238E27FC236}">
                  <a16:creationId xmlns:a16="http://schemas.microsoft.com/office/drawing/2014/main" id="{9DD63ADB-6335-4EE0-915C-C2722BB0AA3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519602" y="5393788"/>
              <a:ext cx="254932" cy="20743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C41627DA-EB91-462C-ACB5-063328BAD136}"/>
                </a:ext>
              </a:extLst>
            </p:cNvPr>
            <p:cNvSpPr txBox="1"/>
            <p:nvPr/>
          </p:nvSpPr>
          <p:spPr>
            <a:xfrm>
              <a:off x="9847057" y="5360942"/>
              <a:ext cx="221809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Viva Topics support</a:t>
              </a:r>
              <a:endParaRPr kumimoji="0" lang="en-US" sz="1200" b="1" i="0" u="none" strike="noStrike" kern="1200" cap="none" spc="0" normalizeH="0" baseline="0" noProof="0">
                <a:ln>
                  <a:noFill/>
                </a:ln>
                <a:solidFill>
                  <a:srgbClr val="000000"/>
                </a:solidFill>
                <a:effectLst/>
                <a:uLnTx/>
                <a:uFillTx/>
                <a:latin typeface="Segoe UI"/>
                <a:ea typeface="+mn-ea"/>
                <a:cs typeface="+mn-cs"/>
              </a:endParaRPr>
            </a:p>
          </p:txBody>
        </p:sp>
      </p:grpSp>
      <p:sp>
        <p:nvSpPr>
          <p:cNvPr id="30" name="TextBox 29">
            <a:extLst>
              <a:ext uri="{FF2B5EF4-FFF2-40B4-BE49-F238E27FC236}">
                <a16:creationId xmlns:a16="http://schemas.microsoft.com/office/drawing/2014/main" id="{4FF893EC-4D20-4950-9019-B696D56CC3B5}"/>
              </a:ext>
            </a:extLst>
          </p:cNvPr>
          <p:cNvSpPr txBox="1"/>
          <p:nvPr/>
        </p:nvSpPr>
        <p:spPr>
          <a:xfrm>
            <a:off x="7683087" y="4137108"/>
            <a:ext cx="200125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Interleaved search results for connector content</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9AE19FED-39CF-4448-A8C5-CDE988B5CBD1}"/>
              </a:ext>
            </a:extLst>
          </p:cNvPr>
          <p:cNvPicPr>
            <a:picLocks noChangeAspect="1"/>
          </p:cNvPicPr>
          <p:nvPr/>
        </p:nvPicPr>
        <p:blipFill>
          <a:blip r:embed="rId18"/>
          <a:stretch>
            <a:fillRect/>
          </a:stretch>
        </p:blipFill>
        <p:spPr>
          <a:xfrm>
            <a:off x="7323161" y="4224026"/>
            <a:ext cx="342959" cy="249908"/>
          </a:xfrm>
          <a:prstGeom prst="rect">
            <a:avLst/>
          </a:prstGeom>
        </p:spPr>
      </p:pic>
      <p:sp>
        <p:nvSpPr>
          <p:cNvPr id="33" name="TextBox 32">
            <a:extLst>
              <a:ext uri="{FF2B5EF4-FFF2-40B4-BE49-F238E27FC236}">
                <a16:creationId xmlns:a16="http://schemas.microsoft.com/office/drawing/2014/main" id="{EDA13914-0C1D-45FE-90A7-238687233206}"/>
              </a:ext>
            </a:extLst>
          </p:cNvPr>
          <p:cNvSpPr txBox="1"/>
          <p:nvPr/>
        </p:nvSpPr>
        <p:spPr>
          <a:xfrm>
            <a:off x="7666120" y="4618260"/>
            <a:ext cx="171085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Teams </a:t>
            </a:r>
            <a:r>
              <a:rPr lang="en-IN" sz="1200">
                <a:solidFill>
                  <a:srgbClr val="000000"/>
                </a:solidFill>
                <a:latin typeface="Segoe UI"/>
              </a:rPr>
              <a:t>search support</a:t>
            </a:r>
            <a:endParaRPr kumimoji="0" lang="en-US" sz="1200" b="1" i="0" u="none" strike="noStrike" kern="1200" cap="none" spc="0" normalizeH="0" baseline="0" noProof="0">
              <a:ln>
                <a:noFill/>
              </a:ln>
              <a:solidFill>
                <a:srgbClr val="000000"/>
              </a:solidFill>
              <a:effectLst/>
              <a:uLnTx/>
              <a:uFillTx/>
              <a:latin typeface="Segoe UI"/>
              <a:ea typeface="+mn-ea"/>
              <a:cs typeface="+mn-cs"/>
            </a:endParaRPr>
          </a:p>
        </p:txBody>
      </p:sp>
      <p:pic>
        <p:nvPicPr>
          <p:cNvPr id="34" name="Picture 33" descr="A picture containing text, first-aid kit&#10;&#10;Description automatically generated">
            <a:extLst>
              <a:ext uri="{FF2B5EF4-FFF2-40B4-BE49-F238E27FC236}">
                <a16:creationId xmlns:a16="http://schemas.microsoft.com/office/drawing/2014/main" id="{6485E005-082F-412B-836F-3031E9CC997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75476" y="4634887"/>
            <a:ext cx="238328" cy="238328"/>
          </a:xfrm>
          <a:prstGeom prst="rect">
            <a:avLst/>
          </a:prstGeom>
        </p:spPr>
      </p:pic>
      <p:grpSp>
        <p:nvGrpSpPr>
          <p:cNvPr id="27" name="Group 26">
            <a:extLst>
              <a:ext uri="{FF2B5EF4-FFF2-40B4-BE49-F238E27FC236}">
                <a16:creationId xmlns:a16="http://schemas.microsoft.com/office/drawing/2014/main" id="{FCDEF9B8-56C3-4D35-8E90-8B520811A00A}"/>
              </a:ext>
            </a:extLst>
          </p:cNvPr>
          <p:cNvGrpSpPr/>
          <p:nvPr/>
        </p:nvGrpSpPr>
        <p:grpSpPr>
          <a:xfrm>
            <a:off x="9575726" y="5754259"/>
            <a:ext cx="2499692" cy="276999"/>
            <a:chOff x="9556770" y="5754064"/>
            <a:chExt cx="2499692" cy="276999"/>
          </a:xfrm>
        </p:grpSpPr>
        <p:pic>
          <p:nvPicPr>
            <p:cNvPr id="1030" name="Picture 6" descr="See the source image">
              <a:extLst>
                <a:ext uri="{FF2B5EF4-FFF2-40B4-BE49-F238E27FC236}">
                  <a16:creationId xmlns:a16="http://schemas.microsoft.com/office/drawing/2014/main" id="{101BA185-2641-4486-91D5-A962FDFC56A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556770" y="5777597"/>
              <a:ext cx="255483" cy="229934"/>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7D43BAD4-A5C3-42D9-AA05-C170EFD65880}"/>
                </a:ext>
              </a:extLst>
            </p:cNvPr>
            <p:cNvSpPr txBox="1"/>
            <p:nvPr/>
          </p:nvSpPr>
          <p:spPr>
            <a:xfrm>
              <a:off x="9838363" y="5754064"/>
              <a:ext cx="221809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E-Discovery support</a:t>
              </a:r>
              <a:endParaRPr kumimoji="0" lang="en-US" sz="1200" b="1"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F10A5940-6872-4EDF-8142-8A8F5FD7C26D}"/>
              </a:ext>
            </a:extLst>
          </p:cNvPr>
          <p:cNvGrpSpPr/>
          <p:nvPr/>
        </p:nvGrpSpPr>
        <p:grpSpPr>
          <a:xfrm>
            <a:off x="7294321" y="3226893"/>
            <a:ext cx="1368513" cy="326551"/>
            <a:chOff x="8850037" y="3214936"/>
            <a:chExt cx="1368513" cy="326551"/>
          </a:xfrm>
        </p:grpSpPr>
        <p:sp>
          <p:nvSpPr>
            <p:cNvPr id="38" name="TextBox 37">
              <a:extLst>
                <a:ext uri="{FF2B5EF4-FFF2-40B4-BE49-F238E27FC236}">
                  <a16:creationId xmlns:a16="http://schemas.microsoft.com/office/drawing/2014/main" id="{5BD618AC-867D-4863-A7D8-7E4B1B3697E7}"/>
                </a:ext>
              </a:extLst>
            </p:cNvPr>
            <p:cNvSpPr txBox="1"/>
            <p:nvPr/>
          </p:nvSpPr>
          <p:spPr>
            <a:xfrm>
              <a:off x="9267481" y="3236537"/>
              <a:ext cx="95106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Jira </a:t>
              </a:r>
              <a:r>
                <a:rPr kumimoji="0" lang="en-IN" sz="1200" i="0" u="none" strike="noStrike" kern="1200" cap="none" spc="0" normalizeH="0" baseline="0" noProof="0">
                  <a:ln>
                    <a:noFill/>
                  </a:ln>
                  <a:solidFill>
                    <a:srgbClr val="000000"/>
                  </a:solidFill>
                  <a:effectLst/>
                  <a:uLnTx/>
                  <a:uFillTx/>
                  <a:latin typeface="Segoe UI"/>
                  <a:ea typeface="+mn-ea"/>
                  <a:cs typeface="+mn-cs"/>
                </a:rPr>
                <a:t>Server</a:t>
              </a:r>
              <a:endParaRPr kumimoji="0" lang="en-US" sz="1200" i="0" u="none" strike="noStrike" kern="1200" cap="none" spc="0" normalizeH="0" baseline="0" noProof="0">
                <a:ln>
                  <a:noFill/>
                </a:ln>
                <a:solidFill>
                  <a:srgbClr val="000000"/>
                </a:solidFill>
                <a:effectLst/>
                <a:uLnTx/>
                <a:uFillTx/>
                <a:latin typeface="Segoe UI"/>
                <a:ea typeface="+mn-ea"/>
                <a:cs typeface="+mn-cs"/>
              </a:endParaRPr>
            </a:p>
          </p:txBody>
        </p:sp>
        <p:pic>
          <p:nvPicPr>
            <p:cNvPr id="39" name="Picture 38">
              <a:extLst>
                <a:ext uri="{FF2B5EF4-FFF2-40B4-BE49-F238E27FC236}">
                  <a16:creationId xmlns:a16="http://schemas.microsoft.com/office/drawing/2014/main" id="{8C25CBB0-04FF-4DF7-A8B8-BCF53D047D53}"/>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8850037" y="3214936"/>
              <a:ext cx="326551" cy="326551"/>
            </a:xfrm>
            <a:prstGeom prst="rect">
              <a:avLst/>
            </a:prstGeom>
          </p:spPr>
        </p:pic>
      </p:grpSp>
      <p:grpSp>
        <p:nvGrpSpPr>
          <p:cNvPr id="35" name="Group 34">
            <a:extLst>
              <a:ext uri="{FF2B5EF4-FFF2-40B4-BE49-F238E27FC236}">
                <a16:creationId xmlns:a16="http://schemas.microsoft.com/office/drawing/2014/main" id="{D85D46F1-ACC9-4E69-ADC8-33AF2E12E121}"/>
              </a:ext>
            </a:extLst>
          </p:cNvPr>
          <p:cNvGrpSpPr/>
          <p:nvPr/>
        </p:nvGrpSpPr>
        <p:grpSpPr>
          <a:xfrm>
            <a:off x="7311438" y="3588754"/>
            <a:ext cx="1855586" cy="309434"/>
            <a:chOff x="8867154" y="3576797"/>
            <a:chExt cx="1855586" cy="309434"/>
          </a:xfrm>
        </p:grpSpPr>
        <p:sp>
          <p:nvSpPr>
            <p:cNvPr id="37" name="TextBox 36">
              <a:extLst>
                <a:ext uri="{FF2B5EF4-FFF2-40B4-BE49-F238E27FC236}">
                  <a16:creationId xmlns:a16="http://schemas.microsoft.com/office/drawing/2014/main" id="{49E0A9E0-A7D5-445F-8B64-94AE4FA80723}"/>
                </a:ext>
              </a:extLst>
            </p:cNvPr>
            <p:cNvSpPr txBox="1"/>
            <p:nvPr/>
          </p:nvSpPr>
          <p:spPr>
            <a:xfrm>
              <a:off x="9267481" y="3590691"/>
              <a:ext cx="1455259" cy="28173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Confluence </a:t>
              </a:r>
              <a:r>
                <a:rPr kumimoji="0" lang="en-IN" sz="1200" i="0" u="none" strike="noStrike" kern="1200" cap="none" spc="0" normalizeH="0" baseline="0" noProof="0">
                  <a:ln>
                    <a:noFill/>
                  </a:ln>
                  <a:solidFill>
                    <a:srgbClr val="000000"/>
                  </a:solidFill>
                  <a:effectLst/>
                  <a:uLnTx/>
                  <a:uFillTx/>
                  <a:latin typeface="Segoe UI"/>
                  <a:ea typeface="+mn-ea"/>
                  <a:cs typeface="+mn-cs"/>
                </a:rPr>
                <a:t>Server</a:t>
              </a:r>
              <a:endParaRPr kumimoji="0" lang="en-US" sz="1200" i="0" u="none" strike="noStrike" kern="1200" cap="none" spc="0" normalizeH="0" baseline="0" noProof="0">
                <a:ln>
                  <a:noFill/>
                </a:ln>
                <a:solidFill>
                  <a:srgbClr val="000000"/>
                </a:solidFill>
                <a:effectLst/>
                <a:uLnTx/>
                <a:uFillTx/>
                <a:latin typeface="Segoe UI"/>
                <a:ea typeface="+mn-ea"/>
                <a:cs typeface="+mn-cs"/>
              </a:endParaRPr>
            </a:p>
          </p:txBody>
        </p:sp>
        <p:pic>
          <p:nvPicPr>
            <p:cNvPr id="40" name="Picture 39" descr="A map of the world&#10;&#10;Description automatically generated with low confidence">
              <a:extLst>
                <a:ext uri="{FF2B5EF4-FFF2-40B4-BE49-F238E27FC236}">
                  <a16:creationId xmlns:a16="http://schemas.microsoft.com/office/drawing/2014/main" id="{A0E9A6DE-C3D8-46B1-96CD-AA382210A57B}"/>
                </a:ext>
              </a:extLst>
            </p:cNvPr>
            <p:cNvPicPr>
              <a:picLocks noChangeAspect="1"/>
            </p:cNvPicPr>
            <p:nvPr/>
          </p:nvPicPr>
          <p:blipFill>
            <a:blip r:embed="rId10"/>
            <a:stretch>
              <a:fillRect/>
            </a:stretch>
          </p:blipFill>
          <p:spPr>
            <a:xfrm>
              <a:off x="8867154" y="3576797"/>
              <a:ext cx="309434" cy="309434"/>
            </a:xfrm>
            <a:prstGeom prst="rect">
              <a:avLst/>
            </a:prstGeom>
          </p:spPr>
        </p:pic>
      </p:grpSp>
      <p:sp>
        <p:nvSpPr>
          <p:cNvPr id="44" name="TextBox 43">
            <a:extLst>
              <a:ext uri="{FF2B5EF4-FFF2-40B4-BE49-F238E27FC236}">
                <a16:creationId xmlns:a16="http://schemas.microsoft.com/office/drawing/2014/main" id="{89CA8492-D9DB-4B5E-A129-BC745D88334D}"/>
              </a:ext>
            </a:extLst>
          </p:cNvPr>
          <p:cNvSpPr txBox="1"/>
          <p:nvPr/>
        </p:nvSpPr>
        <p:spPr>
          <a:xfrm>
            <a:off x="9865126" y="3584883"/>
            <a:ext cx="1630642" cy="276999"/>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ServiceNow </a:t>
            </a:r>
            <a:r>
              <a:rPr kumimoji="0" lang="en-IN" sz="1200" i="0" u="none" strike="noStrike" kern="1200" cap="none" spc="0" normalizeH="0" baseline="0" noProof="0">
                <a:ln>
                  <a:noFill/>
                </a:ln>
                <a:solidFill>
                  <a:srgbClr val="000000"/>
                </a:solidFill>
                <a:effectLst/>
                <a:uLnTx/>
                <a:uFillTx/>
                <a:latin typeface="Segoe UI"/>
                <a:ea typeface="+mn-ea"/>
                <a:cs typeface="+mn-cs"/>
              </a:rPr>
              <a:t>Tickets</a:t>
            </a:r>
            <a:endParaRPr kumimoji="0" lang="en-US" sz="1200" i="0" u="none" strike="noStrike" kern="1200" cap="none" spc="0" normalizeH="0" baseline="0" noProof="0">
              <a:ln>
                <a:noFill/>
              </a:ln>
              <a:solidFill>
                <a:srgbClr val="000000"/>
              </a:solidFill>
              <a:effectLst/>
              <a:uLnTx/>
              <a:uFillTx/>
              <a:latin typeface="Segoe UI"/>
              <a:ea typeface="+mn-ea"/>
              <a:cs typeface="+mn-cs"/>
            </a:endParaRPr>
          </a:p>
        </p:txBody>
      </p:sp>
      <p:pic>
        <p:nvPicPr>
          <p:cNvPr id="45" name="Picture 44" descr="A close up of a sign&#10;&#10;Description automatically generated">
            <a:extLst>
              <a:ext uri="{FF2B5EF4-FFF2-40B4-BE49-F238E27FC236}">
                <a16:creationId xmlns:a16="http://schemas.microsoft.com/office/drawing/2014/main" id="{7719E525-8E93-4544-903C-9529212F8CAE}"/>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16762" b="31970"/>
          <a:stretch/>
        </p:blipFill>
        <p:spPr>
          <a:xfrm>
            <a:off x="9344091" y="3577155"/>
            <a:ext cx="463271" cy="249908"/>
          </a:xfrm>
          <a:prstGeom prst="rect">
            <a:avLst/>
          </a:prstGeom>
          <a:ln>
            <a:noFill/>
          </a:ln>
        </p:spPr>
      </p:pic>
      <p:pic>
        <p:nvPicPr>
          <p:cNvPr id="42" name="Picture 41">
            <a:extLst>
              <a:ext uri="{FF2B5EF4-FFF2-40B4-BE49-F238E27FC236}">
                <a16:creationId xmlns:a16="http://schemas.microsoft.com/office/drawing/2014/main" id="{0F57E4A5-9A17-4866-8BEA-16C01BB0FEA5}"/>
              </a:ext>
            </a:extLst>
          </p:cNvPr>
          <p:cNvPicPr>
            <a:picLocks noChangeAspect="1"/>
          </p:cNvPicPr>
          <p:nvPr/>
        </p:nvPicPr>
        <p:blipFill>
          <a:blip r:embed="rId21"/>
          <a:stretch>
            <a:fillRect/>
          </a:stretch>
        </p:blipFill>
        <p:spPr>
          <a:xfrm>
            <a:off x="9599467" y="4197757"/>
            <a:ext cx="302560" cy="304923"/>
          </a:xfrm>
          <a:prstGeom prst="rect">
            <a:avLst/>
          </a:prstGeom>
        </p:spPr>
      </p:pic>
      <p:sp>
        <p:nvSpPr>
          <p:cNvPr id="47" name="TextBox 46">
            <a:extLst>
              <a:ext uri="{FF2B5EF4-FFF2-40B4-BE49-F238E27FC236}">
                <a16:creationId xmlns:a16="http://schemas.microsoft.com/office/drawing/2014/main" id="{F52F4F5F-D961-41D5-8F75-8D931C8E1EE9}"/>
              </a:ext>
            </a:extLst>
          </p:cNvPr>
          <p:cNvSpPr txBox="1"/>
          <p:nvPr/>
        </p:nvSpPr>
        <p:spPr>
          <a:xfrm>
            <a:off x="9905725" y="4124681"/>
            <a:ext cx="171085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Windows Search Box support</a:t>
            </a:r>
            <a:endParaRPr kumimoji="0" lang="en-US" sz="1200" b="1" i="0" u="none" strike="noStrike" kern="1200" cap="none" spc="0" normalizeH="0" baseline="0" noProof="0">
              <a:ln>
                <a:noFill/>
              </a:ln>
              <a:solidFill>
                <a:srgbClr val="000000"/>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1A868B9A-42EA-4229-646B-D1E2281A4B18}"/>
              </a:ext>
            </a:extLst>
          </p:cNvPr>
          <p:cNvSpPr txBox="1"/>
          <p:nvPr/>
        </p:nvSpPr>
        <p:spPr>
          <a:xfrm>
            <a:off x="7656249" y="6195821"/>
            <a:ext cx="2218099" cy="276999"/>
          </a:xfrm>
          <a:prstGeom prst="rect">
            <a:avLst/>
          </a:prstGeom>
          <a:noFill/>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rgbClr val="000000"/>
                </a:solidFill>
                <a:effectLst/>
                <a:uLnTx/>
                <a:uFillTx/>
              </a:rPr>
              <a:t>Graph connectors SDK</a:t>
            </a:r>
            <a:endParaRPr kumimoji="0" lang="en-US" sz="1200" b="0" i="0" u="none" strike="noStrike" kern="0" cap="none" spc="0" normalizeH="0" baseline="0" noProof="0">
              <a:ln>
                <a:noFill/>
              </a:ln>
              <a:solidFill>
                <a:srgbClr val="000000"/>
              </a:solidFill>
              <a:effectLst/>
              <a:uLnTx/>
              <a:uFillTx/>
            </a:endParaRPr>
          </a:p>
        </p:txBody>
      </p:sp>
      <p:pic>
        <p:nvPicPr>
          <p:cNvPr id="43" name="Picture 42" descr="A picture containing chart&#10;&#10;Description automatically generated">
            <a:extLst>
              <a:ext uri="{FF2B5EF4-FFF2-40B4-BE49-F238E27FC236}">
                <a16:creationId xmlns:a16="http://schemas.microsoft.com/office/drawing/2014/main" id="{BEDAC446-95CE-C4AB-BE42-D5AA71556D0B}"/>
              </a:ext>
            </a:extLst>
          </p:cNvPr>
          <p:cNvPicPr>
            <a:picLocks noChangeAspect="1"/>
          </p:cNvPicPr>
          <p:nvPr/>
        </p:nvPicPr>
        <p:blipFill>
          <a:blip r:embed="rId22"/>
          <a:stretch>
            <a:fillRect/>
          </a:stretch>
        </p:blipFill>
        <p:spPr>
          <a:xfrm>
            <a:off x="7332211" y="6219923"/>
            <a:ext cx="252634" cy="222912"/>
          </a:xfrm>
          <a:prstGeom prst="rect">
            <a:avLst/>
          </a:prstGeom>
        </p:spPr>
      </p:pic>
    </p:spTree>
    <p:extLst>
      <p:ext uri="{BB962C8B-B14F-4D97-AF65-F5344CB8AC3E}">
        <p14:creationId xmlns:p14="http://schemas.microsoft.com/office/powerpoint/2010/main" val="1362375824"/>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C5296-79C0-4331-A0C7-B785D49DA00B}"/>
              </a:ext>
            </a:extLst>
          </p:cNvPr>
          <p:cNvSpPr>
            <a:spLocks noGrp="1"/>
          </p:cNvSpPr>
          <p:nvPr>
            <p:ph type="title"/>
          </p:nvPr>
        </p:nvSpPr>
        <p:spPr>
          <a:xfrm>
            <a:off x="588263" y="863792"/>
            <a:ext cx="11018520" cy="553998"/>
          </a:xfrm>
        </p:spPr>
        <p:txBody>
          <a:bodyPr/>
          <a:lstStyle/>
          <a:p>
            <a:r>
              <a:rPr lang="en-US"/>
              <a:t>Summary</a:t>
            </a:r>
          </a:p>
        </p:txBody>
      </p:sp>
      <p:sp>
        <p:nvSpPr>
          <p:cNvPr id="5" name="Text Placeholder 4">
            <a:extLst>
              <a:ext uri="{FF2B5EF4-FFF2-40B4-BE49-F238E27FC236}">
                <a16:creationId xmlns:a16="http://schemas.microsoft.com/office/drawing/2014/main" id="{4324CE80-1853-4D92-A57F-E374DD4528B0}"/>
              </a:ext>
            </a:extLst>
          </p:cNvPr>
          <p:cNvSpPr>
            <a:spLocks noGrp="1"/>
          </p:cNvSpPr>
          <p:nvPr>
            <p:ph type="body" sz="quarter" idx="16"/>
          </p:nvPr>
        </p:nvSpPr>
        <p:spPr>
          <a:xfrm>
            <a:off x="1378958" y="4582682"/>
            <a:ext cx="2313432" cy="553998"/>
          </a:xfrm>
        </p:spPr>
        <p:txBody>
          <a:bodyPr/>
          <a:lstStyle/>
          <a:p>
            <a:r>
              <a:rPr lang="en-US"/>
              <a:t>Microsoft Search + Graph connectors</a:t>
            </a:r>
          </a:p>
        </p:txBody>
      </p:sp>
      <p:sp>
        <p:nvSpPr>
          <p:cNvPr id="6" name="Text Placeholder 5">
            <a:extLst>
              <a:ext uri="{FF2B5EF4-FFF2-40B4-BE49-F238E27FC236}">
                <a16:creationId xmlns:a16="http://schemas.microsoft.com/office/drawing/2014/main" id="{855C5EC2-5186-491D-A50B-C2D9AED98D4F}"/>
              </a:ext>
            </a:extLst>
          </p:cNvPr>
          <p:cNvSpPr>
            <a:spLocks noGrp="1"/>
          </p:cNvSpPr>
          <p:nvPr>
            <p:ph type="body" sz="quarter" idx="17"/>
          </p:nvPr>
        </p:nvSpPr>
        <p:spPr>
          <a:xfrm>
            <a:off x="5004128" y="4582682"/>
            <a:ext cx="2313432" cy="1107996"/>
          </a:xfrm>
        </p:spPr>
        <p:txBody>
          <a:bodyPr/>
          <a:lstStyle/>
          <a:p>
            <a:r>
              <a:rPr lang="en-US"/>
              <a:t>Microsoft 365 Experiences</a:t>
            </a:r>
          </a:p>
          <a:p>
            <a:r>
              <a:rPr lang="en-US"/>
              <a:t>+</a:t>
            </a:r>
          </a:p>
          <a:p>
            <a:r>
              <a:rPr lang="en-US"/>
              <a:t>Graph connectors</a:t>
            </a:r>
          </a:p>
        </p:txBody>
      </p:sp>
      <p:sp>
        <p:nvSpPr>
          <p:cNvPr id="7" name="Text Placeholder 6">
            <a:extLst>
              <a:ext uri="{FF2B5EF4-FFF2-40B4-BE49-F238E27FC236}">
                <a16:creationId xmlns:a16="http://schemas.microsoft.com/office/drawing/2014/main" id="{5EF42983-3F54-4931-81B8-D7E79CE7FA56}"/>
              </a:ext>
            </a:extLst>
          </p:cNvPr>
          <p:cNvSpPr>
            <a:spLocks noGrp="1"/>
          </p:cNvSpPr>
          <p:nvPr>
            <p:ph type="body" sz="quarter" idx="18"/>
          </p:nvPr>
        </p:nvSpPr>
        <p:spPr>
          <a:xfrm>
            <a:off x="8783122" y="4582682"/>
            <a:ext cx="2313432" cy="553998"/>
          </a:xfrm>
        </p:spPr>
        <p:txBody>
          <a:bodyPr/>
          <a:lstStyle/>
          <a:p>
            <a:r>
              <a:rPr lang="en-US"/>
              <a:t>Building your own Graph connector</a:t>
            </a:r>
          </a:p>
        </p:txBody>
      </p:sp>
      <p:pic>
        <p:nvPicPr>
          <p:cNvPr id="15" name="Picture 2" descr="See the source image">
            <a:extLst>
              <a:ext uri="{FF2B5EF4-FFF2-40B4-BE49-F238E27FC236}">
                <a16:creationId xmlns:a16="http://schemas.microsoft.com/office/drawing/2014/main" id="{4576E7AF-47D4-4189-B749-F9E9E7B27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0090" y="2325826"/>
            <a:ext cx="3528869" cy="12971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Magnifying glass">
            <a:extLst>
              <a:ext uri="{FF2B5EF4-FFF2-40B4-BE49-F238E27FC236}">
                <a16:creationId xmlns:a16="http://schemas.microsoft.com/office/drawing/2014/main" id="{B9815B0E-3D84-4C1E-9BA9-0828277008C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5400000">
            <a:off x="1849086" y="2275318"/>
            <a:ext cx="1436771" cy="1436771"/>
          </a:xfrm>
          <a:prstGeom prst="rect">
            <a:avLst/>
          </a:prstGeom>
        </p:spPr>
      </p:pic>
      <p:pic>
        <p:nvPicPr>
          <p:cNvPr id="9" name="Graphic 8" descr="Hammer with solid fill">
            <a:extLst>
              <a:ext uri="{FF2B5EF4-FFF2-40B4-BE49-F238E27FC236}">
                <a16:creationId xmlns:a16="http://schemas.microsoft.com/office/drawing/2014/main" id="{2C3BA5F2-1ED6-4BE7-923E-0EDD0A63F3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835202">
            <a:off x="9683864" y="2432406"/>
            <a:ext cx="1135662" cy="1135662"/>
          </a:xfrm>
          <a:prstGeom prst="rect">
            <a:avLst/>
          </a:prstGeom>
        </p:spPr>
      </p:pic>
      <p:pic>
        <p:nvPicPr>
          <p:cNvPr id="21" name="Graphic 20" descr="Screwdriver with solid fill">
            <a:extLst>
              <a:ext uri="{FF2B5EF4-FFF2-40B4-BE49-F238E27FC236}">
                <a16:creationId xmlns:a16="http://schemas.microsoft.com/office/drawing/2014/main" id="{30501122-2F14-4A60-BDA9-D60AC36B90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836297">
            <a:off x="9212256" y="2564177"/>
            <a:ext cx="991541" cy="991541"/>
          </a:xfrm>
          <a:prstGeom prst="rect">
            <a:avLst/>
          </a:prstGeom>
        </p:spPr>
      </p:pic>
    </p:spTree>
    <p:extLst>
      <p:ext uri="{BB962C8B-B14F-4D97-AF65-F5344CB8AC3E}">
        <p14:creationId xmlns:p14="http://schemas.microsoft.com/office/powerpoint/2010/main" val="1609181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500"/>
                                        <p:tgtEl>
                                          <p:spTgt spid="6">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500"/>
                                        <p:tgtEl>
                                          <p:spTgt spid="6">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F5523-1FD2-4A8C-B49D-5D0F97E35AB0}"/>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D068351C-322A-48CB-970E-A2DEBF1B8C84}"/>
              </a:ext>
            </a:extLst>
          </p:cNvPr>
          <p:cNvSpPr>
            <a:spLocks noGrp="1"/>
          </p:cNvSpPr>
          <p:nvPr>
            <p:ph idx="1"/>
          </p:nvPr>
        </p:nvSpPr>
        <p:spPr>
          <a:xfrm>
            <a:off x="4164409" y="3083624"/>
            <a:ext cx="6851257" cy="861774"/>
          </a:xfrm>
        </p:spPr>
        <p:txBody>
          <a:bodyPr/>
          <a:lstStyle/>
          <a:p>
            <a:pPr marL="0" indent="0">
              <a:buNone/>
            </a:pPr>
            <a:r>
              <a:rPr lang="en-US"/>
              <a:t>Developer documentation</a:t>
            </a:r>
            <a:br>
              <a:rPr lang="en-US"/>
            </a:br>
            <a:r>
              <a:rPr lang="en-US">
                <a:hlinkClick r:id="rId3"/>
              </a:rPr>
              <a:t>aka.ms/</a:t>
            </a:r>
            <a:r>
              <a:rPr lang="en-US" err="1">
                <a:hlinkClick r:id="rId3"/>
              </a:rPr>
              <a:t>graphconnectorsapi</a:t>
            </a:r>
            <a:endParaRPr lang="en-US"/>
          </a:p>
        </p:txBody>
      </p:sp>
      <p:sp>
        <p:nvSpPr>
          <p:cNvPr id="4" name="Oval 3">
            <a:extLst>
              <a:ext uri="{FF2B5EF4-FFF2-40B4-BE49-F238E27FC236}">
                <a16:creationId xmlns:a16="http://schemas.microsoft.com/office/drawing/2014/main" id="{AACBA331-EA53-4628-BDF3-450238C451D6}"/>
              </a:ext>
            </a:extLst>
          </p:cNvPr>
          <p:cNvSpPr/>
          <p:nvPr/>
        </p:nvSpPr>
        <p:spPr bwMode="auto">
          <a:xfrm>
            <a:off x="2837203" y="1551064"/>
            <a:ext cx="935765" cy="935765"/>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rgbClr val="FFFFFF"/>
                </a:solidFill>
                <a:ea typeface="Segoe UI" pitchFamily="34" charset="0"/>
                <a:cs typeface="Segoe UI" pitchFamily="34" charset="0"/>
              </a:rPr>
              <a:t>1</a:t>
            </a:r>
            <a:endParaRPr lang="en-US" sz="3200">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3E7F065D-A507-407E-A791-5C5B3D62E86E}"/>
              </a:ext>
            </a:extLst>
          </p:cNvPr>
          <p:cNvSpPr/>
          <p:nvPr/>
        </p:nvSpPr>
        <p:spPr bwMode="auto">
          <a:xfrm>
            <a:off x="2837203" y="3083624"/>
            <a:ext cx="935765" cy="935765"/>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rgbClr val="FFFFFF"/>
                </a:solidFill>
                <a:ea typeface="Segoe UI" pitchFamily="34" charset="0"/>
                <a:cs typeface="Segoe UI" pitchFamily="34" charset="0"/>
              </a:rPr>
              <a:t>2</a:t>
            </a:r>
            <a:endParaRPr lang="en-US" sz="3200">
              <a:solidFill>
                <a:srgbClr val="FFFFFF"/>
              </a:solidFill>
              <a:ea typeface="Segoe UI" pitchFamily="34" charset="0"/>
              <a:cs typeface="Segoe UI" pitchFamily="34" charset="0"/>
            </a:endParaRPr>
          </a:p>
        </p:txBody>
      </p:sp>
      <p:sp>
        <p:nvSpPr>
          <p:cNvPr id="6" name="Oval 5">
            <a:extLst>
              <a:ext uri="{FF2B5EF4-FFF2-40B4-BE49-F238E27FC236}">
                <a16:creationId xmlns:a16="http://schemas.microsoft.com/office/drawing/2014/main" id="{454F4DDE-62D4-4B7F-93D2-CD42D125CFF7}"/>
              </a:ext>
            </a:extLst>
          </p:cNvPr>
          <p:cNvSpPr/>
          <p:nvPr/>
        </p:nvSpPr>
        <p:spPr bwMode="auto">
          <a:xfrm>
            <a:off x="2837203" y="4540666"/>
            <a:ext cx="935765" cy="935765"/>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rgbClr val="FFFFFF"/>
                </a:solidFill>
                <a:ea typeface="Segoe UI" pitchFamily="34" charset="0"/>
                <a:cs typeface="Segoe UI" pitchFamily="34" charset="0"/>
              </a:rPr>
              <a:t>3</a:t>
            </a:r>
            <a:endParaRPr lang="en-US" sz="3200">
              <a:solidFill>
                <a:srgbClr val="FFFFFF"/>
              </a:solidFill>
              <a:ea typeface="Segoe UI" pitchFamily="34" charset="0"/>
              <a:cs typeface="Segoe UI" pitchFamily="34" charset="0"/>
            </a:endParaRPr>
          </a:p>
        </p:txBody>
      </p:sp>
      <p:sp>
        <p:nvSpPr>
          <p:cNvPr id="7" name="Content Placeholder 2">
            <a:extLst>
              <a:ext uri="{FF2B5EF4-FFF2-40B4-BE49-F238E27FC236}">
                <a16:creationId xmlns:a16="http://schemas.microsoft.com/office/drawing/2014/main" id="{5E9EDC87-9FCB-9B3B-54E3-01C99AB341B3}"/>
              </a:ext>
            </a:extLst>
          </p:cNvPr>
          <p:cNvSpPr txBox="1">
            <a:spLocks/>
          </p:cNvSpPr>
          <p:nvPr/>
        </p:nvSpPr>
        <p:spPr>
          <a:xfrm>
            <a:off x="4164409" y="1546071"/>
            <a:ext cx="6851257"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a:t>Admin documentation</a:t>
            </a:r>
            <a:br>
              <a:rPr lang="en-US"/>
            </a:br>
            <a:r>
              <a:rPr lang="en-US">
                <a:hlinkClick r:id="rId4"/>
              </a:rPr>
              <a:t>aka.ms/</a:t>
            </a:r>
            <a:r>
              <a:rPr lang="en-US" err="1">
                <a:hlinkClick r:id="rId4"/>
              </a:rPr>
              <a:t>graphconnectors</a:t>
            </a:r>
            <a:endParaRPr lang="en-US"/>
          </a:p>
        </p:txBody>
      </p:sp>
      <p:sp>
        <p:nvSpPr>
          <p:cNvPr id="8" name="Content Placeholder 2">
            <a:extLst>
              <a:ext uri="{FF2B5EF4-FFF2-40B4-BE49-F238E27FC236}">
                <a16:creationId xmlns:a16="http://schemas.microsoft.com/office/drawing/2014/main" id="{718EF196-B147-F89F-1945-A82F2C2C8FB9}"/>
              </a:ext>
            </a:extLst>
          </p:cNvPr>
          <p:cNvSpPr txBox="1">
            <a:spLocks/>
          </p:cNvSpPr>
          <p:nvPr/>
        </p:nvSpPr>
        <p:spPr>
          <a:xfrm>
            <a:off x="4164409" y="4577661"/>
            <a:ext cx="6851257"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a:t>Connectors Gallery</a:t>
            </a:r>
            <a:br>
              <a:rPr lang="en-US"/>
            </a:br>
            <a:r>
              <a:rPr lang="en-US">
                <a:hlinkClick r:id="rId5"/>
              </a:rPr>
              <a:t>aka.ms/</a:t>
            </a:r>
            <a:r>
              <a:rPr lang="en-US" err="1">
                <a:hlinkClick r:id="rId5"/>
              </a:rPr>
              <a:t>graphconnectorsgallery</a:t>
            </a:r>
            <a:endParaRPr lang="en-US"/>
          </a:p>
        </p:txBody>
      </p:sp>
    </p:spTree>
    <p:extLst>
      <p:ext uri="{BB962C8B-B14F-4D97-AF65-F5344CB8AC3E}">
        <p14:creationId xmlns:p14="http://schemas.microsoft.com/office/powerpoint/2010/main" val="3880058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42A9928-A471-8A7A-2E7B-8DCE2526B8D4}"/>
              </a:ext>
            </a:extLst>
          </p:cNvPr>
          <p:cNvSpPr>
            <a:spLocks noGrp="1"/>
          </p:cNvSpPr>
          <p:nvPr>
            <p:ph type="title"/>
          </p:nvPr>
        </p:nvSpPr>
        <p:spPr>
          <a:xfrm>
            <a:off x="217202" y="2576828"/>
            <a:ext cx="11018520" cy="646331"/>
          </a:xfrm>
        </p:spPr>
        <p:txBody>
          <a:bodyPr/>
          <a:lstStyle/>
          <a:p>
            <a:pPr algn="ctr"/>
            <a:r>
              <a:rPr lang="en-US" sz="4200"/>
              <a:t>Questions?</a:t>
            </a:r>
          </a:p>
        </p:txBody>
      </p:sp>
    </p:spTree>
    <p:extLst>
      <p:ext uri="{BB962C8B-B14F-4D97-AF65-F5344CB8AC3E}">
        <p14:creationId xmlns:p14="http://schemas.microsoft.com/office/powerpoint/2010/main" val="891692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42A9928-A471-8A7A-2E7B-8DCE2526B8D4}"/>
              </a:ext>
            </a:extLst>
          </p:cNvPr>
          <p:cNvSpPr>
            <a:spLocks noGrp="1"/>
          </p:cNvSpPr>
          <p:nvPr>
            <p:ph type="title"/>
          </p:nvPr>
        </p:nvSpPr>
        <p:spPr>
          <a:xfrm>
            <a:off x="217202" y="2576828"/>
            <a:ext cx="11018520" cy="646331"/>
          </a:xfrm>
        </p:spPr>
        <p:txBody>
          <a:bodyPr/>
          <a:lstStyle/>
          <a:p>
            <a:pPr algn="ctr"/>
            <a:r>
              <a:rPr lang="en-US" sz="4200"/>
              <a:t>Thank you! </a:t>
            </a:r>
            <a:r>
              <a:rPr lang="en-US" sz="4200">
                <a:sym typeface="Wingdings" panose="05000000000000000000" pitchFamily="2" charset="2"/>
              </a:rPr>
              <a:t></a:t>
            </a:r>
            <a:endParaRPr lang="en-US" sz="4200"/>
          </a:p>
        </p:txBody>
      </p:sp>
    </p:spTree>
    <p:extLst>
      <p:ext uri="{BB962C8B-B14F-4D97-AF65-F5344CB8AC3E}">
        <p14:creationId xmlns:p14="http://schemas.microsoft.com/office/powerpoint/2010/main" val="2778170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3237809"/>
          </a:xfrm>
        </p:spPr>
        <p:txBody>
          <a:bodyPr/>
          <a:lstStyle/>
          <a:p>
            <a:r>
              <a:rPr lang="en-US"/>
              <a:t>Intro to Microsoft Search + Graph connectors</a:t>
            </a:r>
          </a:p>
          <a:p>
            <a:r>
              <a:rPr lang="en-US"/>
              <a:t>Demo</a:t>
            </a:r>
          </a:p>
          <a:p>
            <a:r>
              <a:rPr lang="en-US"/>
              <a:t>Graph connector anatomy</a:t>
            </a:r>
          </a:p>
          <a:p>
            <a:r>
              <a:rPr lang="en-US"/>
              <a:t>Building your custom connector</a:t>
            </a:r>
          </a:p>
          <a:p>
            <a:endParaRPr lang="en-US"/>
          </a:p>
        </p:txBody>
      </p:sp>
    </p:spTree>
    <p:extLst>
      <p:ext uri="{BB962C8B-B14F-4D97-AF65-F5344CB8AC3E}">
        <p14:creationId xmlns:p14="http://schemas.microsoft.com/office/powerpoint/2010/main" val="41205653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itle 1">
            <a:extLst>
              <a:ext uri="{FF2B5EF4-FFF2-40B4-BE49-F238E27FC236}">
                <a16:creationId xmlns:a16="http://schemas.microsoft.com/office/drawing/2014/main" id="{1A8B6433-DB04-CA0E-E1C1-065389EDCAF3}"/>
              </a:ext>
            </a:extLst>
          </p:cNvPr>
          <p:cNvSpPr>
            <a:spLocks noGrp="1"/>
          </p:cNvSpPr>
          <p:nvPr>
            <p:ph type="title"/>
          </p:nvPr>
        </p:nvSpPr>
        <p:spPr>
          <a:xfrm>
            <a:off x="194654" y="1371367"/>
            <a:ext cx="4972478" cy="861774"/>
          </a:xfrm>
        </p:spPr>
        <p:txBody>
          <a:bodyPr/>
          <a:lstStyle/>
          <a:p>
            <a:pPr algn="ctr"/>
            <a:r>
              <a:rPr lang="en-US" sz="2800"/>
              <a:t>Organizational data is </a:t>
            </a:r>
            <a:br>
              <a:rPr lang="en-US" sz="2800"/>
            </a:br>
            <a:r>
              <a:rPr lang="en-US" sz="2800"/>
              <a:t>growing exponentially</a:t>
            </a:r>
          </a:p>
        </p:txBody>
      </p:sp>
      <p:pic>
        <p:nvPicPr>
          <p:cNvPr id="1026" name="Picture 2" descr="See the source image">
            <a:extLst>
              <a:ext uri="{FF2B5EF4-FFF2-40B4-BE49-F238E27FC236}">
                <a16:creationId xmlns:a16="http://schemas.microsoft.com/office/drawing/2014/main" id="{84684AE3-0691-EC6E-D2E5-2CEB3E539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29" r="6773" b="2"/>
          <a:stretch/>
        </p:blipFill>
        <p:spPr bwMode="auto">
          <a:xfrm>
            <a:off x="5334000" y="10"/>
            <a:ext cx="6858000" cy="6857990"/>
          </a:xfrm>
          <a:prstGeom prst="rect">
            <a:avLst/>
          </a:prstGeom>
          <a:solidFill>
            <a:srgbClr val="FFFFFF"/>
          </a:solidFill>
        </p:spPr>
      </p:pic>
      <p:sp>
        <p:nvSpPr>
          <p:cNvPr id="7" name="TextBox 6">
            <a:extLst>
              <a:ext uri="{FF2B5EF4-FFF2-40B4-BE49-F238E27FC236}">
                <a16:creationId xmlns:a16="http://schemas.microsoft.com/office/drawing/2014/main" id="{F032917D-8275-12D8-81D6-CF431820475F}"/>
              </a:ext>
            </a:extLst>
          </p:cNvPr>
          <p:cNvSpPr txBox="1"/>
          <p:nvPr/>
        </p:nvSpPr>
        <p:spPr>
          <a:xfrm>
            <a:off x="263019" y="3005842"/>
            <a:ext cx="4835748" cy="1656607"/>
          </a:xfrm>
          <a:prstGeom prst="rect">
            <a:avLst/>
          </a:prstGeom>
          <a:noFill/>
        </p:spPr>
        <p:txBody>
          <a:bodyPr wrap="square" anchor="ctr">
            <a:spAutoFit/>
          </a:bodyPr>
          <a:lstStyle/>
          <a:p>
            <a:pPr algn="ctr"/>
            <a:b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20% to 30% time lost </a:t>
            </a:r>
            <a:b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searching for information</a:t>
            </a:r>
            <a:b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br>
            <a:endParaRPr lang="en-US"/>
          </a:p>
        </p:txBody>
      </p:sp>
      <p:sp>
        <p:nvSpPr>
          <p:cNvPr id="11" name="TextBox 10">
            <a:extLst>
              <a:ext uri="{FF2B5EF4-FFF2-40B4-BE49-F238E27FC236}">
                <a16:creationId xmlns:a16="http://schemas.microsoft.com/office/drawing/2014/main" id="{5B44C8B3-D975-D3F6-7B9A-7BF3418E0F86}"/>
              </a:ext>
            </a:extLst>
          </p:cNvPr>
          <p:cNvSpPr txBox="1"/>
          <p:nvPr/>
        </p:nvSpPr>
        <p:spPr>
          <a:xfrm>
            <a:off x="331385" y="4419975"/>
            <a:ext cx="4835747" cy="1656607"/>
          </a:xfrm>
          <a:prstGeom prst="rect">
            <a:avLst/>
          </a:prstGeom>
          <a:noFill/>
        </p:spPr>
        <p:txBody>
          <a:bodyPr wrap="square">
            <a:spAutoFit/>
          </a:bodyPr>
          <a:lstStyle/>
          <a:p>
            <a:pPr algn="ctr"/>
            <a:b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US" sz="2800" b="0" i="0" u="none" strike="noStrike" kern="1200" cap="none" spc="-50" normalizeH="0" baseline="0" noProof="0">
                <a:ln w="3175">
                  <a:noFill/>
                </a:ln>
                <a:solidFill>
                  <a:srgbClr val="0078D4"/>
                </a:solidFill>
                <a:effectLst/>
                <a:uLnTx/>
                <a:uFillTx/>
                <a:latin typeface="Segoe UI Semibold"/>
                <a:ea typeface="+mn-ea"/>
                <a:cs typeface="Segoe UI" pitchFamily="34" charset="0"/>
              </a:rPr>
              <a:t>Modern workers need to find and discover info quickly</a:t>
            </a:r>
            <a:b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br>
            <a:endParaRPr lang="en-US"/>
          </a:p>
        </p:txBody>
      </p:sp>
      <p:sp>
        <p:nvSpPr>
          <p:cNvPr id="12" name="Title 1">
            <a:extLst>
              <a:ext uri="{FF2B5EF4-FFF2-40B4-BE49-F238E27FC236}">
                <a16:creationId xmlns:a16="http://schemas.microsoft.com/office/drawing/2014/main" id="{3F82DE99-4ED7-D506-FC1D-8C131235B6F6}"/>
              </a:ext>
            </a:extLst>
          </p:cNvPr>
          <p:cNvSpPr txBox="1">
            <a:spLocks/>
          </p:cNvSpPr>
          <p:nvPr/>
        </p:nvSpPr>
        <p:spPr>
          <a:xfrm>
            <a:off x="194654" y="2574955"/>
            <a:ext cx="4972478" cy="43088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2800"/>
              <a:t>Data live in silos</a:t>
            </a:r>
          </a:p>
        </p:txBody>
      </p:sp>
    </p:spTree>
    <p:extLst>
      <p:ext uri="{BB962C8B-B14F-4D97-AF65-F5344CB8AC3E}">
        <p14:creationId xmlns:p14="http://schemas.microsoft.com/office/powerpoint/2010/main" val="27063311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28153-0BD7-4DBE-B0CF-16D25FB0AD50}"/>
              </a:ext>
            </a:extLst>
          </p:cNvPr>
          <p:cNvSpPr/>
          <p:nvPr/>
        </p:nvSpPr>
        <p:spPr>
          <a:xfrm>
            <a:off x="5274311" y="1932442"/>
            <a:ext cx="6332472" cy="3103414"/>
          </a:xfrm>
          <a:prstGeom prst="rect">
            <a:avLst/>
          </a:prstGeom>
        </p:spPr>
        <p:txBody>
          <a:bodyPr wrap="square">
            <a:spAutoFit/>
          </a:bodyPr>
          <a:lstStyle/>
          <a:p>
            <a:pPr marR="0" lvl="0" algn="l" defTabSz="896130" rtl="0" eaLnBrk="1" fontAlgn="auto" latinLnBrk="0" hangingPunct="1">
              <a:lnSpc>
                <a:spcPct val="90000"/>
              </a:lnSpc>
              <a:spcBef>
                <a:spcPts val="2941"/>
              </a:spcBef>
              <a:spcAft>
                <a:spcPts val="0"/>
              </a:spcAft>
              <a:buClrTx/>
              <a:buSzTx/>
              <a:tabLst/>
              <a:defRPr/>
            </a:pPr>
            <a:r>
              <a:rPr kumimoji="0" lang="en-US" sz="2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AI-powered, modern </a:t>
            </a:r>
            <a:r>
              <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search </a:t>
            </a:r>
            <a:r>
              <a:rPr kumimoji="0" lang="en-US" sz="22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rPr>
              <a:t>for your workplace</a:t>
            </a:r>
            <a:endParaRPr kumimoji="0" lang="en-US" sz="2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a:p>
            <a:pPr marR="0" lvl="0" algn="l" defTabSz="896130" rtl="0" eaLnBrk="1" fontAlgn="auto" latinLnBrk="0" hangingPunct="1">
              <a:lnSpc>
                <a:spcPct val="90000"/>
              </a:lnSpc>
              <a:spcBef>
                <a:spcPts val="2941"/>
              </a:spcBef>
              <a:spcAft>
                <a:spcPts val="0"/>
              </a:spcAft>
              <a:buClrTx/>
              <a:buSzTx/>
              <a:tabLst/>
              <a:defRPr/>
            </a:pPr>
            <a:r>
              <a:rPr lang="en-US" sz="2200">
                <a:solidFill>
                  <a:srgbClr val="0078D4"/>
                </a:solidFill>
                <a:latin typeface="Segoe UI"/>
                <a:cs typeface="Segoe UI" panose="020B0502040204020203" pitchFamily="34" charset="0"/>
              </a:rPr>
              <a:t>Included</a:t>
            </a:r>
            <a:r>
              <a:rPr kumimoji="0" lang="en-US" sz="22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rPr>
              <a:t> with Microsoft 365</a:t>
            </a:r>
          </a:p>
          <a:p>
            <a:pPr marR="0" lvl="0" algn="l" defTabSz="896130" rtl="0" eaLnBrk="1" fontAlgn="auto" latinLnBrk="0" hangingPunct="1">
              <a:lnSpc>
                <a:spcPct val="90000"/>
              </a:lnSpc>
              <a:spcBef>
                <a:spcPts val="2941"/>
              </a:spcBef>
              <a:spcAft>
                <a:spcPts val="0"/>
              </a:spcAft>
              <a:buClrTx/>
              <a:buSzTx/>
              <a:tabLst/>
              <a:defRPr/>
            </a:pPr>
            <a:r>
              <a:rPr lang="en-US" sz="2200">
                <a:solidFill>
                  <a:srgbClr val="0078D4"/>
                </a:solidFill>
                <a:latin typeface="Segoe UI"/>
                <a:cs typeface="Segoe UI" panose="020B0502040204020203" pitchFamily="34" charset="0"/>
              </a:rPr>
              <a:t>Relevant</a:t>
            </a:r>
            <a:r>
              <a:rPr kumimoji="0" lang="en-US" sz="22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rPr>
              <a:t> and </a:t>
            </a:r>
            <a:r>
              <a:rPr lang="en-US" sz="2200">
                <a:solidFill>
                  <a:srgbClr val="0078D4"/>
                </a:solidFill>
                <a:latin typeface="Segoe UI"/>
                <a:cs typeface="Segoe UI" panose="020B0502040204020203" pitchFamily="34" charset="0"/>
              </a:rPr>
              <a:t>personalized</a:t>
            </a:r>
            <a:r>
              <a:rPr kumimoji="0" lang="en-US" sz="22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rPr>
              <a:t> results</a:t>
            </a:r>
          </a:p>
          <a:p>
            <a:pPr marR="0" lvl="0" algn="l" defTabSz="896130" rtl="0" eaLnBrk="1" fontAlgn="auto" latinLnBrk="0" hangingPunct="1">
              <a:lnSpc>
                <a:spcPct val="90000"/>
              </a:lnSpc>
              <a:spcBef>
                <a:spcPts val="2941"/>
              </a:spcBef>
              <a:spcAft>
                <a:spcPts val="0"/>
              </a:spcAft>
              <a:buClrTx/>
              <a:buSzTx/>
              <a:tabLst/>
              <a:defRPr/>
            </a:pPr>
            <a:r>
              <a:rPr kumimoji="0" lang="en-US" sz="22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rPr>
              <a:t>Data is always </a:t>
            </a:r>
            <a:r>
              <a:rPr kumimoji="0" lang="en-US" sz="2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secured</a:t>
            </a:r>
            <a:endParaRPr kumimoji="0" lang="en-US" sz="22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endParaRPr>
          </a:p>
          <a:p>
            <a:pPr marR="0" lvl="0" algn="l" defTabSz="896130" rtl="0" eaLnBrk="1" fontAlgn="auto" latinLnBrk="0" hangingPunct="1">
              <a:lnSpc>
                <a:spcPct val="90000"/>
              </a:lnSpc>
              <a:spcBef>
                <a:spcPts val="2941"/>
              </a:spcBef>
              <a:spcAft>
                <a:spcPts val="0"/>
              </a:spcAft>
              <a:buClrTx/>
              <a:buSzTx/>
              <a:tabLst/>
              <a:defRPr/>
            </a:pPr>
            <a:r>
              <a:rPr kumimoji="0" lang="en-US" sz="2200" b="0" i="0" u="none" strike="noStrike" kern="1200" cap="none" spc="0" normalizeH="0" baseline="0" noProof="0">
                <a:ln>
                  <a:noFill/>
                </a:ln>
                <a:solidFill>
                  <a:srgbClr val="282828"/>
                </a:solidFill>
                <a:effectLst/>
                <a:uLnTx/>
                <a:uFillTx/>
                <a:latin typeface="Segoe UI"/>
                <a:ea typeface="+mn-ea"/>
                <a:cs typeface="Segoe UI" panose="020B0502040204020203" pitchFamily="34" charset="0"/>
              </a:rPr>
              <a:t>Search from </a:t>
            </a:r>
            <a:r>
              <a:rPr kumimoji="0" lang="en-US" sz="2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any device, anywhere</a:t>
            </a:r>
          </a:p>
        </p:txBody>
      </p:sp>
      <p:grpSp>
        <p:nvGrpSpPr>
          <p:cNvPr id="8" name="Group 7" descr="SharePoint icon">
            <a:extLst>
              <a:ext uri="{FF2B5EF4-FFF2-40B4-BE49-F238E27FC236}">
                <a16:creationId xmlns:a16="http://schemas.microsoft.com/office/drawing/2014/main" id="{44294274-34EA-46E9-8DDC-60D14F8B85AB}"/>
              </a:ext>
            </a:extLst>
          </p:cNvPr>
          <p:cNvGrpSpPr/>
          <p:nvPr/>
        </p:nvGrpSpPr>
        <p:grpSpPr>
          <a:xfrm>
            <a:off x="715194" y="3015347"/>
            <a:ext cx="731520" cy="731520"/>
            <a:chOff x="721350" y="3436761"/>
            <a:chExt cx="731520" cy="731520"/>
          </a:xfrm>
        </p:grpSpPr>
        <p:sp>
          <p:nvSpPr>
            <p:cNvPr id="118" name="Oval 117">
              <a:extLst>
                <a:ext uri="{FF2B5EF4-FFF2-40B4-BE49-F238E27FC236}">
                  <a16:creationId xmlns:a16="http://schemas.microsoft.com/office/drawing/2014/main" id="{4AECB23A-0D78-4F94-85C6-14D0B2AAC1D4}"/>
                </a:ext>
              </a:extLst>
            </p:cNvPr>
            <p:cNvSpPr/>
            <p:nvPr/>
          </p:nvSpPr>
          <p:spPr>
            <a:xfrm>
              <a:off x="791360" y="3495541"/>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1" name="Oval 120">
              <a:extLst>
                <a:ext uri="{FF2B5EF4-FFF2-40B4-BE49-F238E27FC236}">
                  <a16:creationId xmlns:a16="http://schemas.microsoft.com/office/drawing/2014/main" id="{D7086064-A714-484A-A3C0-5E7D8CA5289B}"/>
                </a:ext>
              </a:extLst>
            </p:cNvPr>
            <p:cNvSpPr/>
            <p:nvPr/>
          </p:nvSpPr>
          <p:spPr bwMode="auto">
            <a:xfrm>
              <a:off x="759311" y="3459403"/>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122">
              <a:extLst>
                <a:ext uri="{FF2B5EF4-FFF2-40B4-BE49-F238E27FC236}">
                  <a16:creationId xmlns:a16="http://schemas.microsoft.com/office/drawing/2014/main" id="{3523AE48-B25C-4D84-96CC-A79A99D86E43}"/>
                </a:ext>
              </a:extLst>
            </p:cNvPr>
            <p:cNvPicPr>
              <a:picLocks noChangeAspect="1"/>
            </p:cNvPicPr>
            <p:nvPr/>
          </p:nvPicPr>
          <p:blipFill>
            <a:blip r:embed="rId4"/>
            <a:srcRect/>
            <a:stretch/>
          </p:blipFill>
          <p:spPr>
            <a:xfrm>
              <a:off x="721350" y="3436761"/>
              <a:ext cx="731520" cy="731520"/>
            </a:xfrm>
            <a:prstGeom prst="rect">
              <a:avLst/>
            </a:prstGeom>
          </p:spPr>
        </p:pic>
      </p:grpSp>
      <p:grpSp>
        <p:nvGrpSpPr>
          <p:cNvPr id="17" name="Group 16" descr="PowerPoint icon">
            <a:extLst>
              <a:ext uri="{FF2B5EF4-FFF2-40B4-BE49-F238E27FC236}">
                <a16:creationId xmlns:a16="http://schemas.microsoft.com/office/drawing/2014/main" id="{303E25FE-0E95-4772-91F7-641C8E4C41F4}"/>
              </a:ext>
            </a:extLst>
          </p:cNvPr>
          <p:cNvGrpSpPr/>
          <p:nvPr/>
        </p:nvGrpSpPr>
        <p:grpSpPr>
          <a:xfrm>
            <a:off x="2068367" y="1330331"/>
            <a:ext cx="731520" cy="731520"/>
            <a:chOff x="2104485" y="1780271"/>
            <a:chExt cx="731520" cy="731520"/>
          </a:xfrm>
        </p:grpSpPr>
        <p:grpSp>
          <p:nvGrpSpPr>
            <p:cNvPr id="97" name="Group 96">
              <a:extLst>
                <a:ext uri="{FF2B5EF4-FFF2-40B4-BE49-F238E27FC236}">
                  <a16:creationId xmlns:a16="http://schemas.microsoft.com/office/drawing/2014/main" id="{68F1AB67-F0F2-4744-81B0-313C00A6E6EA}"/>
                </a:ext>
              </a:extLst>
            </p:cNvPr>
            <p:cNvGrpSpPr/>
            <p:nvPr/>
          </p:nvGrpSpPr>
          <p:grpSpPr>
            <a:xfrm>
              <a:off x="2133792" y="1807456"/>
              <a:ext cx="660337" cy="660337"/>
              <a:chOff x="8543039" y="945170"/>
              <a:chExt cx="660337" cy="660337"/>
            </a:xfrm>
          </p:grpSpPr>
          <p:sp>
            <p:nvSpPr>
              <p:cNvPr id="162" name="Oval 161">
                <a:extLst>
                  <a:ext uri="{FF2B5EF4-FFF2-40B4-BE49-F238E27FC236}">
                    <a16:creationId xmlns:a16="http://schemas.microsoft.com/office/drawing/2014/main" id="{358B9647-BCBD-45C1-9B44-0440E1A07A93}"/>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FFFFFF"/>
                  </a:solidFill>
                  <a:effectLst/>
                  <a:uLnTx/>
                  <a:uFillTx/>
                  <a:latin typeface="Segoe UI"/>
                  <a:ea typeface="+mn-ea"/>
                  <a:cs typeface="+mn-cs"/>
                </a:endParaRPr>
              </a:p>
            </p:txBody>
          </p:sp>
          <p:sp>
            <p:nvSpPr>
              <p:cNvPr id="163" name="Oval 162">
                <a:extLst>
                  <a:ext uri="{FF2B5EF4-FFF2-40B4-BE49-F238E27FC236}">
                    <a16:creationId xmlns:a16="http://schemas.microsoft.com/office/drawing/2014/main" id="{FA228931-8FF1-4687-87A7-9B499389A0E8}"/>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11" name="Picture 110">
              <a:extLst>
                <a:ext uri="{FF2B5EF4-FFF2-40B4-BE49-F238E27FC236}">
                  <a16:creationId xmlns:a16="http://schemas.microsoft.com/office/drawing/2014/main" id="{2A944AF3-5136-47F5-A9C7-833A52692F27}"/>
                </a:ext>
              </a:extLst>
            </p:cNvPr>
            <p:cNvPicPr>
              <a:picLocks noChangeAspect="1"/>
            </p:cNvPicPr>
            <p:nvPr/>
          </p:nvPicPr>
          <p:blipFill>
            <a:blip r:embed="rId5"/>
            <a:srcRect/>
            <a:stretch/>
          </p:blipFill>
          <p:spPr>
            <a:xfrm>
              <a:off x="2104485" y="1780271"/>
              <a:ext cx="731520" cy="731520"/>
            </a:xfrm>
            <a:prstGeom prst="rect">
              <a:avLst/>
            </a:prstGeom>
          </p:spPr>
        </p:pic>
      </p:grpSp>
      <p:grpSp>
        <p:nvGrpSpPr>
          <p:cNvPr id="16" name="Group 15" descr="Word icon">
            <a:extLst>
              <a:ext uri="{FF2B5EF4-FFF2-40B4-BE49-F238E27FC236}">
                <a16:creationId xmlns:a16="http://schemas.microsoft.com/office/drawing/2014/main" id="{30EECFCF-BFBC-4AF0-9BEF-CAFD82ED6082}"/>
              </a:ext>
            </a:extLst>
          </p:cNvPr>
          <p:cNvGrpSpPr/>
          <p:nvPr/>
        </p:nvGrpSpPr>
        <p:grpSpPr>
          <a:xfrm>
            <a:off x="2816587" y="1347826"/>
            <a:ext cx="731520" cy="731520"/>
            <a:chOff x="2816587" y="1801362"/>
            <a:chExt cx="731520" cy="731520"/>
          </a:xfrm>
        </p:grpSpPr>
        <p:grpSp>
          <p:nvGrpSpPr>
            <p:cNvPr id="96" name="Group 95">
              <a:extLst>
                <a:ext uri="{FF2B5EF4-FFF2-40B4-BE49-F238E27FC236}">
                  <a16:creationId xmlns:a16="http://schemas.microsoft.com/office/drawing/2014/main" id="{B4F191F8-1447-435D-AC79-A92E06A3D941}"/>
                </a:ext>
              </a:extLst>
            </p:cNvPr>
            <p:cNvGrpSpPr/>
            <p:nvPr/>
          </p:nvGrpSpPr>
          <p:grpSpPr>
            <a:xfrm>
              <a:off x="2861496" y="1827421"/>
              <a:ext cx="660337" cy="660337"/>
              <a:chOff x="8543039" y="945170"/>
              <a:chExt cx="660337" cy="660337"/>
            </a:xfrm>
          </p:grpSpPr>
          <p:sp>
            <p:nvSpPr>
              <p:cNvPr id="164" name="Oval 163">
                <a:extLst>
                  <a:ext uri="{FF2B5EF4-FFF2-40B4-BE49-F238E27FC236}">
                    <a16:creationId xmlns:a16="http://schemas.microsoft.com/office/drawing/2014/main" id="{C409B4C4-C5E3-449E-B690-245398518401}"/>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FFFFFF"/>
                  </a:solidFill>
                  <a:effectLst/>
                  <a:uLnTx/>
                  <a:uFillTx/>
                  <a:latin typeface="Segoe UI"/>
                  <a:ea typeface="+mn-ea"/>
                  <a:cs typeface="+mn-cs"/>
                </a:endParaRPr>
              </a:p>
            </p:txBody>
          </p:sp>
          <p:sp>
            <p:nvSpPr>
              <p:cNvPr id="165" name="Oval 164">
                <a:extLst>
                  <a:ext uri="{FF2B5EF4-FFF2-40B4-BE49-F238E27FC236}">
                    <a16:creationId xmlns:a16="http://schemas.microsoft.com/office/drawing/2014/main" id="{CA313112-4AFA-4150-8C84-8227F0B34CE7}"/>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12" name="Picture 111">
              <a:extLst>
                <a:ext uri="{FF2B5EF4-FFF2-40B4-BE49-F238E27FC236}">
                  <a16:creationId xmlns:a16="http://schemas.microsoft.com/office/drawing/2014/main" id="{4D0BEB46-51E3-410B-970B-7ABB4C9D4F12}"/>
                </a:ext>
              </a:extLst>
            </p:cNvPr>
            <p:cNvPicPr>
              <a:picLocks noChangeAspect="1"/>
            </p:cNvPicPr>
            <p:nvPr/>
          </p:nvPicPr>
          <p:blipFill>
            <a:blip r:embed="rId6"/>
            <a:srcRect/>
            <a:stretch/>
          </p:blipFill>
          <p:spPr>
            <a:xfrm>
              <a:off x="2816587" y="1801362"/>
              <a:ext cx="731520" cy="731520"/>
            </a:xfrm>
            <a:prstGeom prst="rect">
              <a:avLst/>
            </a:prstGeom>
          </p:spPr>
        </p:pic>
      </p:grpSp>
      <p:grpSp>
        <p:nvGrpSpPr>
          <p:cNvPr id="9" name="Group 8" descr="Bing icon">
            <a:extLst>
              <a:ext uri="{FF2B5EF4-FFF2-40B4-BE49-F238E27FC236}">
                <a16:creationId xmlns:a16="http://schemas.microsoft.com/office/drawing/2014/main" id="{C7DAA29F-5A69-4AF4-B0CB-5FE273A40D88}"/>
              </a:ext>
            </a:extLst>
          </p:cNvPr>
          <p:cNvGrpSpPr/>
          <p:nvPr/>
        </p:nvGrpSpPr>
        <p:grpSpPr>
          <a:xfrm>
            <a:off x="936540" y="3803685"/>
            <a:ext cx="660337" cy="660337"/>
            <a:chOff x="936540" y="4257221"/>
            <a:chExt cx="660337" cy="660337"/>
          </a:xfrm>
        </p:grpSpPr>
        <p:pic>
          <p:nvPicPr>
            <p:cNvPr id="120" name="Picture 119">
              <a:extLst>
                <a:ext uri="{FF2B5EF4-FFF2-40B4-BE49-F238E27FC236}">
                  <a16:creationId xmlns:a16="http://schemas.microsoft.com/office/drawing/2014/main" id="{EBD1C104-81BB-4BB7-8E25-9F3392508304}"/>
                </a:ext>
              </a:extLst>
            </p:cNvPr>
            <p:cNvPicPr>
              <a:picLocks noChangeAspect="1"/>
            </p:cNvPicPr>
            <p:nvPr/>
          </p:nvPicPr>
          <p:blipFill>
            <a:blip r:embed="rId7"/>
            <a:srcRect/>
            <a:stretch/>
          </p:blipFill>
          <p:spPr>
            <a:xfrm>
              <a:off x="1022960" y="4330731"/>
              <a:ext cx="548640" cy="548640"/>
            </a:xfrm>
            <a:prstGeom prst="rect">
              <a:avLst/>
            </a:prstGeom>
            <a:effectLst/>
          </p:spPr>
        </p:pic>
        <p:sp>
          <p:nvSpPr>
            <p:cNvPr id="160" name="Oval 159">
              <a:extLst>
                <a:ext uri="{FF2B5EF4-FFF2-40B4-BE49-F238E27FC236}">
                  <a16:creationId xmlns:a16="http://schemas.microsoft.com/office/drawing/2014/main" id="{D9C0E5B3-3438-4150-A309-2822CAD7DC4D}"/>
                </a:ext>
              </a:extLst>
            </p:cNvPr>
            <p:cNvSpPr/>
            <p:nvPr/>
          </p:nvSpPr>
          <p:spPr>
            <a:xfrm>
              <a:off x="968589" y="4293359"/>
              <a:ext cx="604477" cy="604476"/>
            </a:xfrm>
            <a:prstGeom prst="ellipse">
              <a:avLst/>
            </a:pr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FFFFFF"/>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B51AEEC0-D219-4E69-8512-B9AF1C96DDA1}"/>
                </a:ext>
              </a:extLst>
            </p:cNvPr>
            <p:cNvSpPr/>
            <p:nvPr/>
          </p:nvSpPr>
          <p:spPr bwMode="auto">
            <a:xfrm>
              <a:off x="936540" y="4257221"/>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 name="Group 18" descr="Microsoft Edge icon">
            <a:extLst>
              <a:ext uri="{FF2B5EF4-FFF2-40B4-BE49-F238E27FC236}">
                <a16:creationId xmlns:a16="http://schemas.microsoft.com/office/drawing/2014/main" id="{41416ED3-6F98-4005-BEF0-D931718438E0}"/>
              </a:ext>
            </a:extLst>
          </p:cNvPr>
          <p:cNvGrpSpPr/>
          <p:nvPr/>
        </p:nvGrpSpPr>
        <p:grpSpPr>
          <a:xfrm>
            <a:off x="888577" y="2251773"/>
            <a:ext cx="660337" cy="660337"/>
            <a:chOff x="888577" y="2705309"/>
            <a:chExt cx="660337" cy="660337"/>
          </a:xfrm>
        </p:grpSpPr>
        <p:grpSp>
          <p:nvGrpSpPr>
            <p:cNvPr id="124" name="Group 123">
              <a:extLst>
                <a:ext uri="{FF2B5EF4-FFF2-40B4-BE49-F238E27FC236}">
                  <a16:creationId xmlns:a16="http://schemas.microsoft.com/office/drawing/2014/main" id="{3509B33B-21E8-4DB3-8C6F-C2FF36C36AFB}"/>
                </a:ext>
              </a:extLst>
            </p:cNvPr>
            <p:cNvGrpSpPr/>
            <p:nvPr/>
          </p:nvGrpSpPr>
          <p:grpSpPr>
            <a:xfrm>
              <a:off x="888577" y="2705309"/>
              <a:ext cx="660337" cy="660337"/>
              <a:chOff x="8543039" y="945170"/>
              <a:chExt cx="660337" cy="660337"/>
            </a:xfrm>
          </p:grpSpPr>
          <p:sp>
            <p:nvSpPr>
              <p:cNvPr id="158" name="Oval 157">
                <a:extLst>
                  <a:ext uri="{FF2B5EF4-FFF2-40B4-BE49-F238E27FC236}">
                    <a16:creationId xmlns:a16="http://schemas.microsoft.com/office/drawing/2014/main" id="{221D82E8-E193-4E52-BB48-F1EDBB23C983}"/>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B4A5967B-0BC6-4B45-9EE1-19C6F51B6ADF}"/>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25" name="Picture 124" descr="A close up of graphics&#10;&#10;Description automatically generated">
              <a:extLst>
                <a:ext uri="{FF2B5EF4-FFF2-40B4-BE49-F238E27FC236}">
                  <a16:creationId xmlns:a16="http://schemas.microsoft.com/office/drawing/2014/main" id="{A8E93526-5E47-4027-87C7-5A7AF7302439}"/>
                </a:ext>
              </a:extLst>
            </p:cNvPr>
            <p:cNvPicPr>
              <a:picLocks noChangeAspect="1"/>
            </p:cNvPicPr>
            <p:nvPr/>
          </p:nvPicPr>
          <p:blipFill>
            <a:blip r:embed="rId8"/>
            <a:stretch>
              <a:fillRect/>
            </a:stretch>
          </p:blipFill>
          <p:spPr>
            <a:xfrm>
              <a:off x="1045461" y="2848760"/>
              <a:ext cx="365760" cy="365760"/>
            </a:xfrm>
            <a:prstGeom prst="rect">
              <a:avLst/>
            </a:prstGeom>
          </p:spPr>
        </p:pic>
      </p:grpSp>
      <p:grpSp>
        <p:nvGrpSpPr>
          <p:cNvPr id="18" name="Group 17" descr="Windows icon">
            <a:extLst>
              <a:ext uri="{FF2B5EF4-FFF2-40B4-BE49-F238E27FC236}">
                <a16:creationId xmlns:a16="http://schemas.microsoft.com/office/drawing/2014/main" id="{7F3539F9-AB79-44C1-B296-4CBC12575037}"/>
              </a:ext>
            </a:extLst>
          </p:cNvPr>
          <p:cNvGrpSpPr/>
          <p:nvPr/>
        </p:nvGrpSpPr>
        <p:grpSpPr>
          <a:xfrm>
            <a:off x="1371376" y="1667916"/>
            <a:ext cx="660337" cy="660337"/>
            <a:chOff x="1371376" y="2121452"/>
            <a:chExt cx="660337" cy="660337"/>
          </a:xfrm>
        </p:grpSpPr>
        <p:grpSp>
          <p:nvGrpSpPr>
            <p:cNvPr id="126" name="Group 125">
              <a:extLst>
                <a:ext uri="{FF2B5EF4-FFF2-40B4-BE49-F238E27FC236}">
                  <a16:creationId xmlns:a16="http://schemas.microsoft.com/office/drawing/2014/main" id="{E0E32047-406F-475F-A0AB-9000380BE1A0}"/>
                </a:ext>
              </a:extLst>
            </p:cNvPr>
            <p:cNvGrpSpPr/>
            <p:nvPr/>
          </p:nvGrpSpPr>
          <p:grpSpPr>
            <a:xfrm>
              <a:off x="1371376" y="2121452"/>
              <a:ext cx="660337" cy="660337"/>
              <a:chOff x="8543039" y="945170"/>
              <a:chExt cx="660337" cy="660337"/>
            </a:xfrm>
          </p:grpSpPr>
          <p:sp>
            <p:nvSpPr>
              <p:cNvPr id="156" name="Oval 155">
                <a:extLst>
                  <a:ext uri="{FF2B5EF4-FFF2-40B4-BE49-F238E27FC236}">
                    <a16:creationId xmlns:a16="http://schemas.microsoft.com/office/drawing/2014/main" id="{1F59A7F5-9A6D-444A-BD9B-DD42FA0F5322}"/>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7" name="Oval 156">
                <a:extLst>
                  <a:ext uri="{FF2B5EF4-FFF2-40B4-BE49-F238E27FC236}">
                    <a16:creationId xmlns:a16="http://schemas.microsoft.com/office/drawing/2014/main" id="{23BDEFC5-E3B6-48C1-BE46-F0ECCCFA3FDA}"/>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27" name="Picture 126" descr="A picture containing building, window&#10;&#10;Description automatically generated">
              <a:extLst>
                <a:ext uri="{FF2B5EF4-FFF2-40B4-BE49-F238E27FC236}">
                  <a16:creationId xmlns:a16="http://schemas.microsoft.com/office/drawing/2014/main" id="{C70DF288-BD88-474B-B6BA-6936ED2934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34898" y="2219574"/>
              <a:ext cx="495931" cy="495931"/>
            </a:xfrm>
            <a:prstGeom prst="rect">
              <a:avLst/>
            </a:prstGeom>
          </p:spPr>
        </p:pic>
      </p:grpSp>
      <p:grpSp>
        <p:nvGrpSpPr>
          <p:cNvPr id="15" name="Group 14" descr="Outlook icon">
            <a:extLst>
              <a:ext uri="{FF2B5EF4-FFF2-40B4-BE49-F238E27FC236}">
                <a16:creationId xmlns:a16="http://schemas.microsoft.com/office/drawing/2014/main" id="{C5AE1275-9B99-4B0A-AF48-46C26E304F73}"/>
              </a:ext>
            </a:extLst>
          </p:cNvPr>
          <p:cNvGrpSpPr/>
          <p:nvPr/>
        </p:nvGrpSpPr>
        <p:grpSpPr>
          <a:xfrm>
            <a:off x="4011752" y="2215072"/>
            <a:ext cx="731520" cy="731520"/>
            <a:chOff x="4011752" y="2668608"/>
            <a:chExt cx="731520" cy="731520"/>
          </a:xfrm>
        </p:grpSpPr>
        <p:grpSp>
          <p:nvGrpSpPr>
            <p:cNvPr id="129" name="Group 128">
              <a:extLst>
                <a:ext uri="{FF2B5EF4-FFF2-40B4-BE49-F238E27FC236}">
                  <a16:creationId xmlns:a16="http://schemas.microsoft.com/office/drawing/2014/main" id="{2BFA6D31-3CB6-4799-A8B5-5ED30DBE207E}"/>
                </a:ext>
              </a:extLst>
            </p:cNvPr>
            <p:cNvGrpSpPr/>
            <p:nvPr/>
          </p:nvGrpSpPr>
          <p:grpSpPr>
            <a:xfrm>
              <a:off x="4038460" y="2702560"/>
              <a:ext cx="660337" cy="660337"/>
              <a:chOff x="8543039" y="945170"/>
              <a:chExt cx="660337" cy="660337"/>
            </a:xfrm>
          </p:grpSpPr>
          <p:sp>
            <p:nvSpPr>
              <p:cNvPr id="152" name="Oval 151">
                <a:extLst>
                  <a:ext uri="{FF2B5EF4-FFF2-40B4-BE49-F238E27FC236}">
                    <a16:creationId xmlns:a16="http://schemas.microsoft.com/office/drawing/2014/main" id="{107A8D1C-F957-4C92-87A5-6E84D25F6E73}"/>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3" name="Oval 152">
                <a:extLst>
                  <a:ext uri="{FF2B5EF4-FFF2-40B4-BE49-F238E27FC236}">
                    <a16:creationId xmlns:a16="http://schemas.microsoft.com/office/drawing/2014/main" id="{50C3DCFF-E5ED-423E-AFC9-5B0DC57D77DF}"/>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30" name="Picture 129">
              <a:extLst>
                <a:ext uri="{FF2B5EF4-FFF2-40B4-BE49-F238E27FC236}">
                  <a16:creationId xmlns:a16="http://schemas.microsoft.com/office/drawing/2014/main" id="{118C0205-3A6A-4C5B-ACBA-C9E1DF10FD2F}"/>
                </a:ext>
              </a:extLst>
            </p:cNvPr>
            <p:cNvPicPr>
              <a:picLocks noChangeAspect="1"/>
            </p:cNvPicPr>
            <p:nvPr/>
          </p:nvPicPr>
          <p:blipFill>
            <a:blip r:embed="rId10"/>
            <a:srcRect/>
            <a:stretch/>
          </p:blipFill>
          <p:spPr>
            <a:xfrm>
              <a:off x="4011752" y="2668608"/>
              <a:ext cx="731520" cy="731520"/>
            </a:xfrm>
            <a:prstGeom prst="rect">
              <a:avLst/>
            </a:prstGeom>
          </p:spPr>
        </p:pic>
      </p:grpSp>
      <p:grpSp>
        <p:nvGrpSpPr>
          <p:cNvPr id="22" name="Group 21" descr="Excel icon">
            <a:extLst>
              <a:ext uri="{FF2B5EF4-FFF2-40B4-BE49-F238E27FC236}">
                <a16:creationId xmlns:a16="http://schemas.microsoft.com/office/drawing/2014/main" id="{153E64A7-6BD7-4886-8ACE-9749736C226E}"/>
              </a:ext>
            </a:extLst>
          </p:cNvPr>
          <p:cNvGrpSpPr/>
          <p:nvPr/>
        </p:nvGrpSpPr>
        <p:grpSpPr>
          <a:xfrm>
            <a:off x="3520459" y="1640417"/>
            <a:ext cx="731520" cy="731520"/>
            <a:chOff x="3520459" y="2093953"/>
            <a:chExt cx="731520" cy="731520"/>
          </a:xfrm>
        </p:grpSpPr>
        <p:grpSp>
          <p:nvGrpSpPr>
            <p:cNvPr id="128" name="Group 127">
              <a:extLst>
                <a:ext uri="{FF2B5EF4-FFF2-40B4-BE49-F238E27FC236}">
                  <a16:creationId xmlns:a16="http://schemas.microsoft.com/office/drawing/2014/main" id="{42718954-AE9F-49F9-BA67-F889BF963EDC}"/>
                </a:ext>
              </a:extLst>
            </p:cNvPr>
            <p:cNvGrpSpPr/>
            <p:nvPr/>
          </p:nvGrpSpPr>
          <p:grpSpPr>
            <a:xfrm>
              <a:off x="3568102" y="2129164"/>
              <a:ext cx="660337" cy="660337"/>
              <a:chOff x="8543039" y="945170"/>
              <a:chExt cx="660337" cy="660337"/>
            </a:xfrm>
          </p:grpSpPr>
          <p:sp>
            <p:nvSpPr>
              <p:cNvPr id="154" name="Oval 153">
                <a:extLst>
                  <a:ext uri="{FF2B5EF4-FFF2-40B4-BE49-F238E27FC236}">
                    <a16:creationId xmlns:a16="http://schemas.microsoft.com/office/drawing/2014/main" id="{9BAA54DA-A52D-480D-9B33-06FD657E5BDC}"/>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5" name="Oval 154">
                <a:extLst>
                  <a:ext uri="{FF2B5EF4-FFF2-40B4-BE49-F238E27FC236}">
                    <a16:creationId xmlns:a16="http://schemas.microsoft.com/office/drawing/2014/main" id="{3ACA7B0D-CD83-4781-9C2B-2F3343BE8C5B}"/>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31" name="Picture 130">
              <a:extLst>
                <a:ext uri="{FF2B5EF4-FFF2-40B4-BE49-F238E27FC236}">
                  <a16:creationId xmlns:a16="http://schemas.microsoft.com/office/drawing/2014/main" id="{273F180F-2A07-459A-A6F0-0861DE365568}"/>
                </a:ext>
              </a:extLst>
            </p:cNvPr>
            <p:cNvPicPr>
              <a:picLocks noChangeAspect="1"/>
            </p:cNvPicPr>
            <p:nvPr/>
          </p:nvPicPr>
          <p:blipFill>
            <a:blip r:embed="rId11"/>
            <a:srcRect/>
            <a:stretch/>
          </p:blipFill>
          <p:spPr>
            <a:xfrm>
              <a:off x="3520459" y="2093953"/>
              <a:ext cx="731520" cy="731520"/>
            </a:xfrm>
            <a:prstGeom prst="rect">
              <a:avLst/>
            </a:prstGeom>
          </p:spPr>
        </p:pic>
      </p:grpSp>
      <p:grpSp>
        <p:nvGrpSpPr>
          <p:cNvPr id="13" name="Group 12" descr="OneDrive icon">
            <a:extLst>
              <a:ext uri="{FF2B5EF4-FFF2-40B4-BE49-F238E27FC236}">
                <a16:creationId xmlns:a16="http://schemas.microsoft.com/office/drawing/2014/main" id="{AC239D5B-A123-4202-BAAA-25A2C698B673}"/>
              </a:ext>
            </a:extLst>
          </p:cNvPr>
          <p:cNvGrpSpPr/>
          <p:nvPr/>
        </p:nvGrpSpPr>
        <p:grpSpPr>
          <a:xfrm>
            <a:off x="3946064" y="3620224"/>
            <a:ext cx="731520" cy="731520"/>
            <a:chOff x="3946064" y="4098905"/>
            <a:chExt cx="731520" cy="731520"/>
          </a:xfrm>
        </p:grpSpPr>
        <p:grpSp>
          <p:nvGrpSpPr>
            <p:cNvPr id="132" name="Group 131">
              <a:extLst>
                <a:ext uri="{FF2B5EF4-FFF2-40B4-BE49-F238E27FC236}">
                  <a16:creationId xmlns:a16="http://schemas.microsoft.com/office/drawing/2014/main" id="{1B2C4483-3AD2-4EDD-9A26-39F589900F4A}"/>
                </a:ext>
              </a:extLst>
            </p:cNvPr>
            <p:cNvGrpSpPr/>
            <p:nvPr/>
          </p:nvGrpSpPr>
          <p:grpSpPr>
            <a:xfrm>
              <a:off x="3965034" y="4135109"/>
              <a:ext cx="660337" cy="660337"/>
              <a:chOff x="8543039" y="945170"/>
              <a:chExt cx="660337" cy="660337"/>
            </a:xfrm>
          </p:grpSpPr>
          <p:sp>
            <p:nvSpPr>
              <p:cNvPr id="150" name="Oval 149">
                <a:extLst>
                  <a:ext uri="{FF2B5EF4-FFF2-40B4-BE49-F238E27FC236}">
                    <a16:creationId xmlns:a16="http://schemas.microsoft.com/office/drawing/2014/main" id="{7E6D37B5-6F80-4226-9472-EF554F610D4D}"/>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150">
                <a:extLst>
                  <a:ext uri="{FF2B5EF4-FFF2-40B4-BE49-F238E27FC236}">
                    <a16:creationId xmlns:a16="http://schemas.microsoft.com/office/drawing/2014/main" id="{D4E12E48-5BCB-4B86-B938-169C0C1A7D6B}"/>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33" name="Picture 132">
              <a:extLst>
                <a:ext uri="{FF2B5EF4-FFF2-40B4-BE49-F238E27FC236}">
                  <a16:creationId xmlns:a16="http://schemas.microsoft.com/office/drawing/2014/main" id="{7E565926-80BE-41FB-945B-4A6196D5E588}"/>
                </a:ext>
              </a:extLst>
            </p:cNvPr>
            <p:cNvPicPr>
              <a:picLocks noChangeAspect="1"/>
            </p:cNvPicPr>
            <p:nvPr/>
          </p:nvPicPr>
          <p:blipFill>
            <a:blip r:embed="rId12"/>
            <a:srcRect/>
            <a:stretch/>
          </p:blipFill>
          <p:spPr>
            <a:xfrm>
              <a:off x="3946064" y="4098905"/>
              <a:ext cx="731520" cy="731520"/>
            </a:xfrm>
            <a:prstGeom prst="rect">
              <a:avLst/>
            </a:prstGeom>
          </p:spPr>
        </p:pic>
      </p:grpSp>
      <p:grpSp>
        <p:nvGrpSpPr>
          <p:cNvPr id="11" name="Group 10" descr="Microsoft Teams icon">
            <a:extLst>
              <a:ext uri="{FF2B5EF4-FFF2-40B4-BE49-F238E27FC236}">
                <a16:creationId xmlns:a16="http://schemas.microsoft.com/office/drawing/2014/main" id="{38A233DF-4542-4BDE-A44E-E6AB85843422}"/>
              </a:ext>
            </a:extLst>
          </p:cNvPr>
          <p:cNvGrpSpPr/>
          <p:nvPr/>
        </p:nvGrpSpPr>
        <p:grpSpPr>
          <a:xfrm>
            <a:off x="2709488" y="4570307"/>
            <a:ext cx="731520" cy="731520"/>
            <a:chOff x="2688979" y="5001803"/>
            <a:chExt cx="731520" cy="731520"/>
          </a:xfrm>
        </p:grpSpPr>
        <p:grpSp>
          <p:nvGrpSpPr>
            <p:cNvPr id="134" name="Group 133">
              <a:extLst>
                <a:ext uri="{FF2B5EF4-FFF2-40B4-BE49-F238E27FC236}">
                  <a16:creationId xmlns:a16="http://schemas.microsoft.com/office/drawing/2014/main" id="{F1582323-A2DB-47DE-BFE1-5EDD1F96B0BB}"/>
                </a:ext>
              </a:extLst>
            </p:cNvPr>
            <p:cNvGrpSpPr/>
            <p:nvPr/>
          </p:nvGrpSpPr>
          <p:grpSpPr>
            <a:xfrm>
              <a:off x="2717140" y="5029187"/>
              <a:ext cx="660337" cy="660337"/>
              <a:chOff x="8543039" y="945170"/>
              <a:chExt cx="660337" cy="660337"/>
            </a:xfrm>
          </p:grpSpPr>
          <p:sp>
            <p:nvSpPr>
              <p:cNvPr id="148" name="Oval 147">
                <a:extLst>
                  <a:ext uri="{FF2B5EF4-FFF2-40B4-BE49-F238E27FC236}">
                    <a16:creationId xmlns:a16="http://schemas.microsoft.com/office/drawing/2014/main" id="{195DFD70-2FB3-41B3-8BCC-2F71094E746D}"/>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FFFFFF"/>
                  </a:solidFill>
                  <a:effectLst/>
                  <a:uLnTx/>
                  <a:uFillTx/>
                  <a:latin typeface="Segoe UI"/>
                  <a:ea typeface="+mn-ea"/>
                  <a:cs typeface="+mn-cs"/>
                </a:endParaRPr>
              </a:p>
            </p:txBody>
          </p:sp>
          <p:sp>
            <p:nvSpPr>
              <p:cNvPr id="149" name="Oval 148">
                <a:extLst>
                  <a:ext uri="{FF2B5EF4-FFF2-40B4-BE49-F238E27FC236}">
                    <a16:creationId xmlns:a16="http://schemas.microsoft.com/office/drawing/2014/main" id="{0F928C26-6E6B-485D-8D78-5D3C1118DE32}"/>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35" name="Picture 134">
              <a:extLst>
                <a:ext uri="{FF2B5EF4-FFF2-40B4-BE49-F238E27FC236}">
                  <a16:creationId xmlns:a16="http://schemas.microsoft.com/office/drawing/2014/main" id="{88501718-52F6-4FDF-B722-EDAEC5021097}"/>
                </a:ext>
              </a:extLst>
            </p:cNvPr>
            <p:cNvPicPr>
              <a:picLocks noChangeAspect="1"/>
            </p:cNvPicPr>
            <p:nvPr/>
          </p:nvPicPr>
          <p:blipFill>
            <a:blip r:embed="rId13"/>
            <a:srcRect/>
            <a:stretch/>
          </p:blipFill>
          <p:spPr>
            <a:xfrm>
              <a:off x="2688979" y="5001803"/>
              <a:ext cx="731520" cy="731520"/>
            </a:xfrm>
            <a:prstGeom prst="rect">
              <a:avLst/>
            </a:prstGeom>
          </p:spPr>
        </p:pic>
      </p:grpSp>
      <p:grpSp>
        <p:nvGrpSpPr>
          <p:cNvPr id="12" name="Group 11" descr="Office icon">
            <a:extLst>
              <a:ext uri="{FF2B5EF4-FFF2-40B4-BE49-F238E27FC236}">
                <a16:creationId xmlns:a16="http://schemas.microsoft.com/office/drawing/2014/main" id="{D8DB2DAB-07A1-468D-B3C2-4C2D79C403CB}"/>
              </a:ext>
            </a:extLst>
          </p:cNvPr>
          <p:cNvGrpSpPr/>
          <p:nvPr/>
        </p:nvGrpSpPr>
        <p:grpSpPr>
          <a:xfrm>
            <a:off x="3471041" y="4267041"/>
            <a:ext cx="731520" cy="731520"/>
            <a:chOff x="3471041" y="4745722"/>
            <a:chExt cx="731520" cy="731520"/>
          </a:xfrm>
        </p:grpSpPr>
        <p:grpSp>
          <p:nvGrpSpPr>
            <p:cNvPr id="136" name="Group 135">
              <a:extLst>
                <a:ext uri="{FF2B5EF4-FFF2-40B4-BE49-F238E27FC236}">
                  <a16:creationId xmlns:a16="http://schemas.microsoft.com/office/drawing/2014/main" id="{DCA18071-997A-4D99-AD55-57CBFE42A757}"/>
                </a:ext>
              </a:extLst>
            </p:cNvPr>
            <p:cNvGrpSpPr/>
            <p:nvPr/>
          </p:nvGrpSpPr>
          <p:grpSpPr>
            <a:xfrm>
              <a:off x="3506598" y="4781314"/>
              <a:ext cx="660337" cy="660337"/>
              <a:chOff x="8543039" y="945170"/>
              <a:chExt cx="660337" cy="660337"/>
            </a:xfrm>
          </p:grpSpPr>
          <p:sp>
            <p:nvSpPr>
              <p:cNvPr id="146" name="Oval 145">
                <a:extLst>
                  <a:ext uri="{FF2B5EF4-FFF2-40B4-BE49-F238E27FC236}">
                    <a16:creationId xmlns:a16="http://schemas.microsoft.com/office/drawing/2014/main" id="{9104F53E-B874-416D-B202-BA81AD807231}"/>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FFFFFF"/>
                  </a:solidFill>
                  <a:effectLst/>
                  <a:uLnTx/>
                  <a:uFillTx/>
                  <a:latin typeface="Segoe UI"/>
                  <a:ea typeface="+mn-ea"/>
                  <a:cs typeface="+mn-cs"/>
                </a:endParaRPr>
              </a:p>
            </p:txBody>
          </p:sp>
          <p:sp>
            <p:nvSpPr>
              <p:cNvPr id="147" name="Oval 146">
                <a:extLst>
                  <a:ext uri="{FF2B5EF4-FFF2-40B4-BE49-F238E27FC236}">
                    <a16:creationId xmlns:a16="http://schemas.microsoft.com/office/drawing/2014/main" id="{522503C5-10DD-40D2-A8C7-6382BA0731A8}"/>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37" name="Picture 136">
              <a:extLst>
                <a:ext uri="{FF2B5EF4-FFF2-40B4-BE49-F238E27FC236}">
                  <a16:creationId xmlns:a16="http://schemas.microsoft.com/office/drawing/2014/main" id="{B02F4D99-1A5A-4C01-BD6E-6E979F0E6636}"/>
                </a:ext>
              </a:extLst>
            </p:cNvPr>
            <p:cNvPicPr>
              <a:picLocks noChangeAspect="1"/>
            </p:cNvPicPr>
            <p:nvPr/>
          </p:nvPicPr>
          <p:blipFill>
            <a:blip r:embed="rId14"/>
            <a:srcRect/>
            <a:stretch/>
          </p:blipFill>
          <p:spPr>
            <a:xfrm>
              <a:off x="3471041" y="4745722"/>
              <a:ext cx="731520" cy="731520"/>
            </a:xfrm>
            <a:prstGeom prst="rect">
              <a:avLst/>
            </a:prstGeom>
          </p:spPr>
        </p:pic>
      </p:grpSp>
      <p:grpSp>
        <p:nvGrpSpPr>
          <p:cNvPr id="14" name="Group 13" descr="Yammer icon">
            <a:extLst>
              <a:ext uri="{FF2B5EF4-FFF2-40B4-BE49-F238E27FC236}">
                <a16:creationId xmlns:a16="http://schemas.microsoft.com/office/drawing/2014/main" id="{C0891B3F-F8FD-4D40-8C0B-C80F6AF0C48A}"/>
              </a:ext>
            </a:extLst>
          </p:cNvPr>
          <p:cNvGrpSpPr/>
          <p:nvPr/>
        </p:nvGrpSpPr>
        <p:grpSpPr>
          <a:xfrm>
            <a:off x="4131442" y="2943057"/>
            <a:ext cx="731520" cy="731520"/>
            <a:chOff x="4131442" y="3396593"/>
            <a:chExt cx="731520" cy="731520"/>
          </a:xfrm>
        </p:grpSpPr>
        <p:grpSp>
          <p:nvGrpSpPr>
            <p:cNvPr id="138" name="Group 137">
              <a:extLst>
                <a:ext uri="{FF2B5EF4-FFF2-40B4-BE49-F238E27FC236}">
                  <a16:creationId xmlns:a16="http://schemas.microsoft.com/office/drawing/2014/main" id="{641CDC13-F9E8-44AC-B8A8-31D888D2F339}"/>
                </a:ext>
              </a:extLst>
            </p:cNvPr>
            <p:cNvGrpSpPr/>
            <p:nvPr/>
          </p:nvGrpSpPr>
          <p:grpSpPr>
            <a:xfrm>
              <a:off x="4155484" y="3416976"/>
              <a:ext cx="660337" cy="660337"/>
              <a:chOff x="8543039" y="945170"/>
              <a:chExt cx="660337" cy="660337"/>
            </a:xfrm>
          </p:grpSpPr>
          <p:sp>
            <p:nvSpPr>
              <p:cNvPr id="144" name="Oval 143">
                <a:extLst>
                  <a:ext uri="{FF2B5EF4-FFF2-40B4-BE49-F238E27FC236}">
                    <a16:creationId xmlns:a16="http://schemas.microsoft.com/office/drawing/2014/main" id="{7D66FBA2-D1D4-4EEA-A0AE-5DE301799646}"/>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FFFFFF"/>
                  </a:solidFill>
                  <a:effectLst/>
                  <a:uLnTx/>
                  <a:uFillTx/>
                  <a:latin typeface="Segoe UI"/>
                  <a:ea typeface="+mn-ea"/>
                  <a:cs typeface="+mn-cs"/>
                </a:endParaRPr>
              </a:p>
            </p:txBody>
          </p:sp>
          <p:sp>
            <p:nvSpPr>
              <p:cNvPr id="145" name="Oval 144">
                <a:extLst>
                  <a:ext uri="{FF2B5EF4-FFF2-40B4-BE49-F238E27FC236}">
                    <a16:creationId xmlns:a16="http://schemas.microsoft.com/office/drawing/2014/main" id="{DBAC0939-89BE-4229-BFAB-75A8C013E166}"/>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39" name="Picture 138">
              <a:extLst>
                <a:ext uri="{FF2B5EF4-FFF2-40B4-BE49-F238E27FC236}">
                  <a16:creationId xmlns:a16="http://schemas.microsoft.com/office/drawing/2014/main" id="{822467F4-DFED-43D9-AE79-FE7E69502701}"/>
                </a:ext>
              </a:extLst>
            </p:cNvPr>
            <p:cNvPicPr>
              <a:picLocks noChangeAspect="1"/>
            </p:cNvPicPr>
            <p:nvPr/>
          </p:nvPicPr>
          <p:blipFill>
            <a:blip r:embed="rId15"/>
            <a:srcRect/>
            <a:stretch/>
          </p:blipFill>
          <p:spPr>
            <a:xfrm>
              <a:off x="4131442" y="3396593"/>
              <a:ext cx="731520" cy="731520"/>
            </a:xfrm>
            <a:prstGeom prst="rect">
              <a:avLst/>
            </a:prstGeom>
          </p:spPr>
        </p:pic>
      </p:grpSp>
      <p:grpSp>
        <p:nvGrpSpPr>
          <p:cNvPr id="10" name="Group 9" descr="OneNote icon">
            <a:extLst>
              <a:ext uri="{FF2B5EF4-FFF2-40B4-BE49-F238E27FC236}">
                <a16:creationId xmlns:a16="http://schemas.microsoft.com/office/drawing/2014/main" id="{FD32FBF8-B578-4239-9BA5-BEC79B034446}"/>
              </a:ext>
            </a:extLst>
          </p:cNvPr>
          <p:cNvGrpSpPr/>
          <p:nvPr/>
        </p:nvGrpSpPr>
        <p:grpSpPr>
          <a:xfrm>
            <a:off x="1846532" y="4534416"/>
            <a:ext cx="731520" cy="731520"/>
            <a:chOff x="1830779" y="4957423"/>
            <a:chExt cx="731520" cy="731520"/>
          </a:xfrm>
        </p:grpSpPr>
        <p:grpSp>
          <p:nvGrpSpPr>
            <p:cNvPr id="140" name="Group 139">
              <a:extLst>
                <a:ext uri="{FF2B5EF4-FFF2-40B4-BE49-F238E27FC236}">
                  <a16:creationId xmlns:a16="http://schemas.microsoft.com/office/drawing/2014/main" id="{8C2ECFD8-B675-4FEF-8230-30EC2028E5AF}"/>
                </a:ext>
              </a:extLst>
            </p:cNvPr>
            <p:cNvGrpSpPr/>
            <p:nvPr/>
          </p:nvGrpSpPr>
          <p:grpSpPr>
            <a:xfrm>
              <a:off x="1868296" y="4984216"/>
              <a:ext cx="660337" cy="660337"/>
              <a:chOff x="8543039" y="945170"/>
              <a:chExt cx="660337" cy="660337"/>
            </a:xfrm>
          </p:grpSpPr>
          <p:sp>
            <p:nvSpPr>
              <p:cNvPr id="142" name="Oval 141">
                <a:extLst>
                  <a:ext uri="{FF2B5EF4-FFF2-40B4-BE49-F238E27FC236}">
                    <a16:creationId xmlns:a16="http://schemas.microsoft.com/office/drawing/2014/main" id="{4F54E3FE-1F9C-403F-86CA-2F9EE11D0D9C}"/>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FFFFFF"/>
                  </a:solidFill>
                  <a:effectLst/>
                  <a:uLnTx/>
                  <a:uFillTx/>
                  <a:latin typeface="Segoe UI"/>
                  <a:ea typeface="+mn-ea"/>
                  <a:cs typeface="+mn-cs"/>
                </a:endParaRPr>
              </a:p>
            </p:txBody>
          </p:sp>
          <p:sp>
            <p:nvSpPr>
              <p:cNvPr id="143" name="Oval 142">
                <a:extLst>
                  <a:ext uri="{FF2B5EF4-FFF2-40B4-BE49-F238E27FC236}">
                    <a16:creationId xmlns:a16="http://schemas.microsoft.com/office/drawing/2014/main" id="{7EB32A5A-7D82-4329-AA53-B360C424A656}"/>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41" name="Picture 140" descr="OneNote icon">
              <a:extLst>
                <a:ext uri="{FF2B5EF4-FFF2-40B4-BE49-F238E27FC236}">
                  <a16:creationId xmlns:a16="http://schemas.microsoft.com/office/drawing/2014/main" id="{87212B0F-81BA-4214-A2DE-F8811E5474AF}"/>
                </a:ext>
              </a:extLst>
            </p:cNvPr>
            <p:cNvPicPr>
              <a:picLocks noChangeAspect="1"/>
            </p:cNvPicPr>
            <p:nvPr/>
          </p:nvPicPr>
          <p:blipFill>
            <a:blip r:embed="rId16"/>
            <a:srcRect/>
            <a:stretch/>
          </p:blipFill>
          <p:spPr>
            <a:xfrm>
              <a:off x="1830779" y="4957423"/>
              <a:ext cx="731520" cy="731520"/>
            </a:xfrm>
            <a:prstGeom prst="rect">
              <a:avLst/>
            </a:prstGeom>
          </p:spPr>
        </p:pic>
      </p:grpSp>
      <p:grpSp>
        <p:nvGrpSpPr>
          <p:cNvPr id="21" name="Group 20" descr="Microsoft Search icon">
            <a:extLst>
              <a:ext uri="{FF2B5EF4-FFF2-40B4-BE49-F238E27FC236}">
                <a16:creationId xmlns:a16="http://schemas.microsoft.com/office/drawing/2014/main" id="{1884CBC6-EC66-45F9-9AD7-699E14F10C27}"/>
              </a:ext>
            </a:extLst>
          </p:cNvPr>
          <p:cNvGrpSpPr/>
          <p:nvPr/>
        </p:nvGrpSpPr>
        <p:grpSpPr>
          <a:xfrm>
            <a:off x="978067" y="2123391"/>
            <a:ext cx="2951194" cy="3343085"/>
            <a:chOff x="978067" y="2602072"/>
            <a:chExt cx="2951194" cy="3343085"/>
          </a:xfrm>
        </p:grpSpPr>
        <p:sp>
          <p:nvSpPr>
            <p:cNvPr id="113" name="Freeform 70">
              <a:extLst>
                <a:ext uri="{FF2B5EF4-FFF2-40B4-BE49-F238E27FC236}">
                  <a16:creationId xmlns:a16="http://schemas.microsoft.com/office/drawing/2014/main" id="{36DF8A0A-8516-4DE2-97BF-E445B95C73DF}"/>
                </a:ext>
              </a:extLst>
            </p:cNvPr>
            <p:cNvSpPr/>
            <p:nvPr/>
          </p:nvSpPr>
          <p:spPr>
            <a:xfrm>
              <a:off x="978067" y="2602072"/>
              <a:ext cx="2951194" cy="3343085"/>
            </a:xfrm>
            <a:custGeom>
              <a:avLst/>
              <a:gdLst>
                <a:gd name="connsiteX0" fmla="*/ 2350297 w 3937815"/>
                <a:gd name="connsiteY0" fmla="*/ 0 h 4460719"/>
                <a:gd name="connsiteX1" fmla="*/ 3937815 w 3937815"/>
                <a:gd name="connsiteY1" fmla="*/ 1587518 h 4460719"/>
                <a:gd name="connsiteX2" fmla="*/ 2350297 w 3937815"/>
                <a:gd name="connsiteY2" fmla="*/ 3175036 h 4460719"/>
                <a:gd name="connsiteX3" fmla="*/ 1462701 w 3937815"/>
                <a:gd name="connsiteY3" fmla="*/ 2903913 h 4460719"/>
                <a:gd name="connsiteX4" fmla="*/ 1460776 w 3937815"/>
                <a:gd name="connsiteY4" fmla="*/ 2902474 h 4460719"/>
                <a:gd name="connsiteX5" fmla="*/ 1453578 w 3937815"/>
                <a:gd name="connsiteY5" fmla="*/ 2917173 h 4460719"/>
                <a:gd name="connsiteX6" fmla="*/ 323095 w 3937815"/>
                <a:gd name="connsiteY6" fmla="*/ 4390234 h 4460719"/>
                <a:gd name="connsiteX7" fmla="*/ 70483 w 3937815"/>
                <a:gd name="connsiteY7" fmla="*/ 4423473 h 4460719"/>
                <a:gd name="connsiteX8" fmla="*/ 70485 w 3937815"/>
                <a:gd name="connsiteY8" fmla="*/ 4423473 h 4460719"/>
                <a:gd name="connsiteX9" fmla="*/ 37246 w 3937815"/>
                <a:gd name="connsiteY9" fmla="*/ 4170861 h 4460719"/>
                <a:gd name="connsiteX10" fmla="*/ 1167728 w 3937815"/>
                <a:gd name="connsiteY10" fmla="*/ 2697801 h 4460719"/>
                <a:gd name="connsiteX11" fmla="*/ 1194999 w 3937815"/>
                <a:gd name="connsiteY11" fmla="*/ 2674025 h 4460719"/>
                <a:gd name="connsiteX12" fmla="*/ 1125291 w 3937815"/>
                <a:gd name="connsiteY12" fmla="*/ 2597327 h 4460719"/>
                <a:gd name="connsiteX13" fmla="*/ 762779 w 3937815"/>
                <a:gd name="connsiteY13" fmla="*/ 1587518 h 4460719"/>
                <a:gd name="connsiteX14" fmla="*/ 2350297 w 3937815"/>
                <a:gd name="connsiteY14" fmla="*/ 0 h 446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815" h="4460719">
                  <a:moveTo>
                    <a:pt x="2350297" y="0"/>
                  </a:moveTo>
                  <a:cubicBezTo>
                    <a:pt x="3227059" y="0"/>
                    <a:pt x="3937815" y="710756"/>
                    <a:pt x="3937815" y="1587518"/>
                  </a:cubicBezTo>
                  <a:cubicBezTo>
                    <a:pt x="3937815" y="2464280"/>
                    <a:pt x="3227059" y="3175036"/>
                    <a:pt x="2350297" y="3175036"/>
                  </a:cubicBezTo>
                  <a:cubicBezTo>
                    <a:pt x="2021512" y="3175036"/>
                    <a:pt x="1716070" y="3075086"/>
                    <a:pt x="1462701" y="2903913"/>
                  </a:cubicBezTo>
                  <a:lnTo>
                    <a:pt x="1460776" y="2902474"/>
                  </a:lnTo>
                  <a:lnTo>
                    <a:pt x="1453578" y="2917173"/>
                  </a:lnTo>
                  <a:cubicBezTo>
                    <a:pt x="1076751" y="3408194"/>
                    <a:pt x="699922" y="3899213"/>
                    <a:pt x="323095" y="4390234"/>
                  </a:cubicBezTo>
                  <a:cubicBezTo>
                    <a:pt x="262517" y="4469169"/>
                    <a:pt x="149419" y="4484051"/>
                    <a:pt x="70483" y="4423473"/>
                  </a:cubicBezTo>
                  <a:lnTo>
                    <a:pt x="70485" y="4423473"/>
                  </a:lnTo>
                  <a:cubicBezTo>
                    <a:pt x="-8451" y="4362895"/>
                    <a:pt x="-23332" y="4249796"/>
                    <a:pt x="37246" y="4170861"/>
                  </a:cubicBezTo>
                  <a:lnTo>
                    <a:pt x="1167728" y="2697801"/>
                  </a:lnTo>
                  <a:lnTo>
                    <a:pt x="1194999" y="2674025"/>
                  </a:lnTo>
                  <a:lnTo>
                    <a:pt x="1125291" y="2597327"/>
                  </a:lnTo>
                  <a:cubicBezTo>
                    <a:pt x="898822" y="2322910"/>
                    <a:pt x="762779" y="1971102"/>
                    <a:pt x="762779" y="1587518"/>
                  </a:cubicBezTo>
                  <a:cubicBezTo>
                    <a:pt x="762779" y="710756"/>
                    <a:pt x="1473535" y="0"/>
                    <a:pt x="2350297" y="0"/>
                  </a:cubicBezTo>
                  <a:close/>
                </a:path>
              </a:pathLst>
            </a:custGeom>
            <a:solidFill>
              <a:schemeClr val="tx1">
                <a:lumMod val="65000"/>
                <a:lumOff val="35000"/>
              </a:schemeClr>
            </a:soli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E679CAF7-209B-4BAB-B3E2-AF269A7F6105}"/>
                </a:ext>
              </a:extLst>
            </p:cNvPr>
            <p:cNvSpPr/>
            <p:nvPr/>
          </p:nvSpPr>
          <p:spPr>
            <a:xfrm>
              <a:off x="1648895" y="2713631"/>
              <a:ext cx="2177479" cy="2157107"/>
            </a:xfrm>
            <a:prstGeom prst="ellipse">
              <a:avLst/>
            </a:prstGeom>
            <a:solidFill>
              <a:schemeClr val="bg1"/>
            </a:soli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IN" sz="2549"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107B6EBE-55A0-4F5B-9A2F-21D4D5B6A14C}"/>
                </a:ext>
              </a:extLst>
            </p:cNvPr>
            <p:cNvSpPr txBox="1"/>
            <p:nvPr/>
          </p:nvSpPr>
          <p:spPr>
            <a:xfrm>
              <a:off x="1876473" y="3399466"/>
              <a:ext cx="1695061"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Semibold"/>
                  <a:ea typeface="+mn-ea"/>
                  <a:cs typeface="+mn-cs"/>
                </a:rPr>
                <a:t>Microsoft Search</a:t>
              </a:r>
            </a:p>
          </p:txBody>
        </p:sp>
      </p:grpSp>
    </p:spTree>
    <p:custDataLst>
      <p:tags r:id="rId1"/>
    </p:custDataLst>
    <p:extLst>
      <p:ext uri="{BB962C8B-B14F-4D97-AF65-F5344CB8AC3E}">
        <p14:creationId xmlns:p14="http://schemas.microsoft.com/office/powerpoint/2010/main" val="1179465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68B1BDF2-95FE-D788-355F-BB71EB48A092}"/>
              </a:ext>
            </a:extLst>
          </p:cNvPr>
          <p:cNvCxnSpPr>
            <a:cxnSpLocks/>
          </p:cNvCxnSpPr>
          <p:nvPr/>
        </p:nvCxnSpPr>
        <p:spPr>
          <a:xfrm>
            <a:off x="8453918" y="1249626"/>
            <a:ext cx="0" cy="4101957"/>
          </a:xfrm>
          <a:prstGeom prst="line">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F1ABE2A-0F36-0B8A-03D7-ABFB68C80399}"/>
              </a:ext>
            </a:extLst>
          </p:cNvPr>
          <p:cNvCxnSpPr>
            <a:cxnSpLocks/>
          </p:cNvCxnSpPr>
          <p:nvPr/>
        </p:nvCxnSpPr>
        <p:spPr>
          <a:xfrm flipV="1">
            <a:off x="6191404" y="2703490"/>
            <a:ext cx="4477890" cy="1333641"/>
          </a:xfrm>
          <a:prstGeom prst="line">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17495BC-12EC-9D15-EE9D-94A29E10995D}"/>
              </a:ext>
            </a:extLst>
          </p:cNvPr>
          <p:cNvCxnSpPr>
            <a:cxnSpLocks/>
          </p:cNvCxnSpPr>
          <p:nvPr/>
        </p:nvCxnSpPr>
        <p:spPr>
          <a:xfrm>
            <a:off x="6191404" y="2716759"/>
            <a:ext cx="4477890" cy="1192599"/>
          </a:xfrm>
          <a:prstGeom prst="line">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548B0E5-310B-5E17-C9E7-B438C7A0338D}"/>
              </a:ext>
            </a:extLst>
          </p:cNvPr>
          <p:cNvCxnSpPr>
            <a:cxnSpLocks/>
          </p:cNvCxnSpPr>
          <p:nvPr/>
        </p:nvCxnSpPr>
        <p:spPr>
          <a:xfrm>
            <a:off x="7015144" y="1627076"/>
            <a:ext cx="2881570" cy="3459091"/>
          </a:xfrm>
          <a:prstGeom prst="line">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8" name="Picture 4" descr="Confluence lockup black">
            <a:extLst>
              <a:ext uri="{FF2B5EF4-FFF2-40B4-BE49-F238E27FC236}">
                <a16:creationId xmlns:a16="http://schemas.microsoft.com/office/drawing/2014/main" id="{48932D14-B2A4-4ED3-8EA0-3D0BBC3D90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07" t="45070" r="66562" b="40653"/>
          <a:stretch/>
        </p:blipFill>
        <p:spPr bwMode="auto">
          <a:xfrm>
            <a:off x="11013645" y="1985643"/>
            <a:ext cx="817838" cy="86116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ee the source image">
            <a:extLst>
              <a:ext uri="{FF2B5EF4-FFF2-40B4-BE49-F238E27FC236}">
                <a16:creationId xmlns:a16="http://schemas.microsoft.com/office/drawing/2014/main" id="{640B7BF1-0E7C-47DE-A36B-FADAD6DD8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3198" y="5244987"/>
            <a:ext cx="1242687" cy="869941"/>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World outline">
            <a:extLst>
              <a:ext uri="{FF2B5EF4-FFF2-40B4-BE49-F238E27FC236}">
                <a16:creationId xmlns:a16="http://schemas.microsoft.com/office/drawing/2014/main" id="{DAFD4FDC-634A-4144-A6B2-43584CDCA8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37527" y="3657962"/>
            <a:ext cx="758338" cy="758338"/>
          </a:xfrm>
          <a:prstGeom prst="rect">
            <a:avLst/>
          </a:prstGeom>
          <a:effectLst>
            <a:outerShdw blurRad="50800" dist="38100" dir="10800000" algn="r" rotWithShape="0">
              <a:prstClr val="black">
                <a:alpha val="40000"/>
              </a:prstClr>
            </a:outerShdw>
          </a:effectLst>
        </p:spPr>
      </p:pic>
      <p:pic>
        <p:nvPicPr>
          <p:cNvPr id="1034" name="Picture 10" descr="See the source image">
            <a:extLst>
              <a:ext uri="{FF2B5EF4-FFF2-40B4-BE49-F238E27FC236}">
                <a16:creationId xmlns:a16="http://schemas.microsoft.com/office/drawing/2014/main" id="{AA5B43E5-F909-49E9-92F6-D9F1DCDB1C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212" b="5213"/>
          <a:stretch/>
        </p:blipFill>
        <p:spPr bwMode="auto">
          <a:xfrm>
            <a:off x="4893245" y="1999873"/>
            <a:ext cx="1024605" cy="7178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74B8A2E-BBAC-4225-ABE0-4D3D78545AE8}"/>
              </a:ext>
            </a:extLst>
          </p:cNvPr>
          <p:cNvPicPr>
            <a:picLocks noChangeAspect="1"/>
          </p:cNvPicPr>
          <p:nvPr/>
        </p:nvPicPr>
        <p:blipFill>
          <a:blip r:embed="rId8"/>
          <a:stretch>
            <a:fillRect/>
          </a:stretch>
        </p:blipFill>
        <p:spPr>
          <a:xfrm>
            <a:off x="6168086" y="602938"/>
            <a:ext cx="1007559" cy="869942"/>
          </a:xfrm>
          <a:prstGeom prst="rect">
            <a:avLst/>
          </a:prstGeom>
        </p:spPr>
      </p:pic>
      <p:cxnSp>
        <p:nvCxnSpPr>
          <p:cNvPr id="19" name="Straight Connector 18">
            <a:extLst>
              <a:ext uri="{FF2B5EF4-FFF2-40B4-BE49-F238E27FC236}">
                <a16:creationId xmlns:a16="http://schemas.microsoft.com/office/drawing/2014/main" id="{14213610-D4C3-1414-6A18-1D2C89E06E28}"/>
              </a:ext>
            </a:extLst>
          </p:cNvPr>
          <p:cNvCxnSpPr>
            <a:cxnSpLocks/>
          </p:cNvCxnSpPr>
          <p:nvPr/>
        </p:nvCxnSpPr>
        <p:spPr>
          <a:xfrm flipH="1">
            <a:off x="7015144" y="1687967"/>
            <a:ext cx="2881570" cy="3284474"/>
          </a:xfrm>
          <a:prstGeom prst="line">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32" name="Picture 8" descr="See the source image">
            <a:extLst>
              <a:ext uri="{FF2B5EF4-FFF2-40B4-BE49-F238E27FC236}">
                <a16:creationId xmlns:a16="http://schemas.microsoft.com/office/drawing/2014/main" id="{7FCC71B8-0758-4AC6-87E2-54F03E9466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74668" y="911615"/>
            <a:ext cx="1242687" cy="3380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See the source image">
            <a:extLst>
              <a:ext uri="{FF2B5EF4-FFF2-40B4-BE49-F238E27FC236}">
                <a16:creationId xmlns:a16="http://schemas.microsoft.com/office/drawing/2014/main" id="{C78101BD-8888-4690-AB5F-3EAE0F265F4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3928"/>
          <a:stretch/>
        </p:blipFill>
        <p:spPr bwMode="auto">
          <a:xfrm>
            <a:off x="10935279" y="3577090"/>
            <a:ext cx="800417" cy="13096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27C68B6A-B614-5039-BBDD-E09AC009E169}"/>
              </a:ext>
            </a:extLst>
          </p:cNvPr>
          <p:cNvGrpSpPr/>
          <p:nvPr/>
        </p:nvGrpSpPr>
        <p:grpSpPr>
          <a:xfrm>
            <a:off x="6907985" y="1812728"/>
            <a:ext cx="3091866" cy="3073962"/>
            <a:chOff x="4387067" y="1784988"/>
            <a:chExt cx="3091866" cy="3073962"/>
          </a:xfrm>
        </p:grpSpPr>
        <p:sp>
          <p:nvSpPr>
            <p:cNvPr id="7" name="Oval 6">
              <a:extLst>
                <a:ext uri="{FF2B5EF4-FFF2-40B4-BE49-F238E27FC236}">
                  <a16:creationId xmlns:a16="http://schemas.microsoft.com/office/drawing/2014/main" id="{0AE65D57-6FE4-4249-929C-792D14D3992A}"/>
                </a:ext>
              </a:extLst>
            </p:cNvPr>
            <p:cNvSpPr/>
            <p:nvPr/>
          </p:nvSpPr>
          <p:spPr bwMode="auto">
            <a:xfrm>
              <a:off x="4387067" y="1784988"/>
              <a:ext cx="3091866" cy="3073962"/>
            </a:xfrm>
            <a:prstGeom prst="ellipse">
              <a:avLst/>
            </a:prstGeom>
            <a:solidFill>
              <a:schemeClr val="bg1"/>
            </a:solidFill>
            <a:ln w="381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1042" name="Picture 18" descr="See the source image">
              <a:extLst>
                <a:ext uri="{FF2B5EF4-FFF2-40B4-BE49-F238E27FC236}">
                  <a16:creationId xmlns:a16="http://schemas.microsoft.com/office/drawing/2014/main" id="{BDFD5846-E395-404A-B079-F91FF7CDC7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56176" y="3373553"/>
              <a:ext cx="1084749" cy="72316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e the source image">
              <a:extLst>
                <a:ext uri="{FF2B5EF4-FFF2-40B4-BE49-F238E27FC236}">
                  <a16:creationId xmlns:a16="http://schemas.microsoft.com/office/drawing/2014/main" id="{B20A728F-D95D-4616-8142-28C6035D17D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6721" y="3256851"/>
              <a:ext cx="1434859" cy="95657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5" descr="Magnifying glass">
              <a:extLst>
                <a:ext uri="{FF2B5EF4-FFF2-40B4-BE49-F238E27FC236}">
                  <a16:creationId xmlns:a16="http://schemas.microsoft.com/office/drawing/2014/main" id="{B3CCA725-F875-452A-AF89-4E73CAF5125A}"/>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rot="5400000">
              <a:off x="6806533" y="2913156"/>
              <a:ext cx="486945" cy="486945"/>
            </a:xfrm>
            <a:prstGeom prst="rect">
              <a:avLst/>
            </a:prstGeom>
          </p:spPr>
        </p:pic>
        <p:sp>
          <p:nvSpPr>
            <p:cNvPr id="36" name="Title 1">
              <a:extLst>
                <a:ext uri="{FF2B5EF4-FFF2-40B4-BE49-F238E27FC236}">
                  <a16:creationId xmlns:a16="http://schemas.microsoft.com/office/drawing/2014/main" id="{A9CA3E9F-3CE8-4803-A184-E0016DFFD302}"/>
                </a:ext>
              </a:extLst>
            </p:cNvPr>
            <p:cNvSpPr txBox="1">
              <a:spLocks/>
            </p:cNvSpPr>
            <p:nvPr/>
          </p:nvSpPr>
          <p:spPr>
            <a:xfrm>
              <a:off x="4709832" y="2944608"/>
              <a:ext cx="2118153"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00">
                  <a:solidFill>
                    <a:schemeClr val="tx2">
                      <a:lumMod val="25000"/>
                    </a:schemeClr>
                  </a:solidFill>
                  <a:latin typeface="Segoe UI Semilight" panose="020B0402040204020203" pitchFamily="34" charset="0"/>
                  <a:cs typeface="Segoe UI Semilight" panose="020B0402040204020203" pitchFamily="34" charset="0"/>
                </a:rPr>
                <a:t>Microsoft Search</a:t>
              </a:r>
            </a:p>
          </p:txBody>
        </p:sp>
      </p:grpSp>
      <p:pic>
        <p:nvPicPr>
          <p:cNvPr id="3" name="Picture 2" descr="Circle&#10;&#10;Description automatically generated">
            <a:extLst>
              <a:ext uri="{FF2B5EF4-FFF2-40B4-BE49-F238E27FC236}">
                <a16:creationId xmlns:a16="http://schemas.microsoft.com/office/drawing/2014/main" id="{2E0C808C-1323-3463-6D35-ACA33E0AF10A}"/>
              </a:ext>
            </a:extLst>
          </p:cNvPr>
          <p:cNvPicPr>
            <a:picLocks noChangeAspect="1"/>
          </p:cNvPicPr>
          <p:nvPr/>
        </p:nvPicPr>
        <p:blipFill>
          <a:blip r:embed="rId15">
            <a:duotone>
              <a:schemeClr val="accent5">
                <a:shade val="45000"/>
                <a:satMod val="135000"/>
              </a:schemeClr>
              <a:prstClr val="white"/>
            </a:duotone>
          </a:blip>
          <a:stretch>
            <a:fillRect/>
          </a:stretch>
        </p:blipFill>
        <p:spPr>
          <a:xfrm flipH="1">
            <a:off x="6328589" y="5086167"/>
            <a:ext cx="686555" cy="704509"/>
          </a:xfrm>
          <a:prstGeom prst="rect">
            <a:avLst/>
          </a:prstGeom>
        </p:spPr>
      </p:pic>
      <p:pic>
        <p:nvPicPr>
          <p:cNvPr id="2050" name="Picture 2" descr="See the source image">
            <a:extLst>
              <a:ext uri="{FF2B5EF4-FFF2-40B4-BE49-F238E27FC236}">
                <a16:creationId xmlns:a16="http://schemas.microsoft.com/office/drawing/2014/main" id="{73DC120C-6ED0-E836-FB97-61BCEB8AE619}"/>
              </a:ext>
            </a:extLst>
          </p:cNvPr>
          <p:cNvPicPr>
            <a:picLocks noChangeAspect="1" noChangeArrowheads="1"/>
          </p:cNvPicPr>
          <p:nvPr/>
        </p:nvPicPr>
        <p:blipFill>
          <a:blip r:embed="rId1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30109" y="344526"/>
            <a:ext cx="602248" cy="6022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599F1F78-CC09-77A4-640F-818D06BA5485}"/>
              </a:ext>
            </a:extLst>
          </p:cNvPr>
          <p:cNvPicPr>
            <a:picLocks noChangeAspect="1" noChangeArrowheads="1"/>
          </p:cNvPicPr>
          <p:nvPr/>
        </p:nvPicPr>
        <p:blipFill>
          <a:blip r:embed="rId1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8052068" y="5566670"/>
            <a:ext cx="803700" cy="77018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825615-C619-4E03-BE8C-549F44799660}"/>
              </a:ext>
            </a:extLst>
          </p:cNvPr>
          <p:cNvSpPr/>
          <p:nvPr/>
        </p:nvSpPr>
        <p:spPr bwMode="auto">
          <a:xfrm>
            <a:off x="-148974" y="-46234"/>
            <a:ext cx="4828048" cy="701725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2A185C0C-9653-4CF2-8C24-355F16BA63A8}"/>
              </a:ext>
            </a:extLst>
          </p:cNvPr>
          <p:cNvSpPr txBox="1"/>
          <p:nvPr/>
        </p:nvSpPr>
        <p:spPr>
          <a:xfrm>
            <a:off x="400691" y="946774"/>
            <a:ext cx="4012059" cy="4308872"/>
          </a:xfrm>
          <a:prstGeom prst="rect">
            <a:avLst/>
          </a:prstGeom>
          <a:noFill/>
        </p:spPr>
        <p:txBody>
          <a:bodyPr wrap="square" lIns="0" tIns="0" rIns="0" bIns="0" rtlCol="0">
            <a:spAutoFit/>
          </a:bodyPr>
          <a:lstStyle/>
          <a:p>
            <a:pPr algn="l"/>
            <a:r>
              <a:rPr lang="en-US" sz="2800">
                <a:solidFill>
                  <a:schemeClr val="bg1"/>
                </a:solidFill>
              </a:rPr>
              <a:t>Graph connectors connect your data sources Microsoft Search</a:t>
            </a:r>
          </a:p>
          <a:p>
            <a:pPr algn="l"/>
            <a:endParaRPr lang="en-US" sz="2800">
              <a:solidFill>
                <a:schemeClr val="bg1"/>
              </a:solidFill>
            </a:endParaRPr>
          </a:p>
          <a:p>
            <a:pPr algn="l"/>
            <a:r>
              <a:rPr lang="en-US" sz="2800">
                <a:solidFill>
                  <a:schemeClr val="bg1"/>
                </a:solidFill>
              </a:rPr>
              <a:t>Over 130 data sources supported</a:t>
            </a:r>
          </a:p>
          <a:p>
            <a:pPr algn="l"/>
            <a:endParaRPr lang="en-US" sz="2800">
              <a:solidFill>
                <a:schemeClr val="bg1"/>
              </a:solidFill>
            </a:endParaRPr>
          </a:p>
          <a:p>
            <a:pPr algn="l"/>
            <a:r>
              <a:rPr lang="en-US" sz="2800">
                <a:solidFill>
                  <a:schemeClr val="bg1"/>
                </a:solidFill>
              </a:rPr>
              <a:t>APIs enable you to develop custom connectors</a:t>
            </a:r>
          </a:p>
        </p:txBody>
      </p:sp>
    </p:spTree>
    <p:extLst>
      <p:ext uri="{BB962C8B-B14F-4D97-AF65-F5344CB8AC3E}">
        <p14:creationId xmlns:p14="http://schemas.microsoft.com/office/powerpoint/2010/main" val="18840974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68B1BDF2-95FE-D788-355F-BB71EB48A092}"/>
              </a:ext>
            </a:extLst>
          </p:cNvPr>
          <p:cNvCxnSpPr>
            <a:cxnSpLocks/>
          </p:cNvCxnSpPr>
          <p:nvPr/>
        </p:nvCxnSpPr>
        <p:spPr>
          <a:xfrm>
            <a:off x="8453918" y="1249626"/>
            <a:ext cx="0" cy="4101957"/>
          </a:xfrm>
          <a:prstGeom prst="line">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F1ABE2A-0F36-0B8A-03D7-ABFB68C80399}"/>
              </a:ext>
            </a:extLst>
          </p:cNvPr>
          <p:cNvCxnSpPr>
            <a:cxnSpLocks/>
          </p:cNvCxnSpPr>
          <p:nvPr/>
        </p:nvCxnSpPr>
        <p:spPr>
          <a:xfrm flipV="1">
            <a:off x="6191404" y="2703490"/>
            <a:ext cx="4477890" cy="1333641"/>
          </a:xfrm>
          <a:prstGeom prst="line">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17495BC-12EC-9D15-EE9D-94A29E10995D}"/>
              </a:ext>
            </a:extLst>
          </p:cNvPr>
          <p:cNvCxnSpPr>
            <a:cxnSpLocks/>
          </p:cNvCxnSpPr>
          <p:nvPr/>
        </p:nvCxnSpPr>
        <p:spPr>
          <a:xfrm>
            <a:off x="6191404" y="2716759"/>
            <a:ext cx="4477890" cy="1192599"/>
          </a:xfrm>
          <a:prstGeom prst="line">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548B0E5-310B-5E17-C9E7-B438C7A0338D}"/>
              </a:ext>
            </a:extLst>
          </p:cNvPr>
          <p:cNvCxnSpPr>
            <a:cxnSpLocks/>
          </p:cNvCxnSpPr>
          <p:nvPr/>
        </p:nvCxnSpPr>
        <p:spPr>
          <a:xfrm>
            <a:off x="7015144" y="1627076"/>
            <a:ext cx="2881570" cy="3459091"/>
          </a:xfrm>
          <a:prstGeom prst="line">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8" name="Picture 4" descr="Confluence lockup black">
            <a:extLst>
              <a:ext uri="{FF2B5EF4-FFF2-40B4-BE49-F238E27FC236}">
                <a16:creationId xmlns:a16="http://schemas.microsoft.com/office/drawing/2014/main" id="{48932D14-B2A4-4ED3-8EA0-3D0BBC3D90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07" t="45070" r="66562" b="40653"/>
          <a:stretch/>
        </p:blipFill>
        <p:spPr bwMode="auto">
          <a:xfrm>
            <a:off x="11013645" y="1985643"/>
            <a:ext cx="817838" cy="86116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ee the source image">
            <a:extLst>
              <a:ext uri="{FF2B5EF4-FFF2-40B4-BE49-F238E27FC236}">
                <a16:creationId xmlns:a16="http://schemas.microsoft.com/office/drawing/2014/main" id="{640B7BF1-0E7C-47DE-A36B-FADAD6DD8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3198" y="5244987"/>
            <a:ext cx="1242687" cy="869941"/>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World outline">
            <a:extLst>
              <a:ext uri="{FF2B5EF4-FFF2-40B4-BE49-F238E27FC236}">
                <a16:creationId xmlns:a16="http://schemas.microsoft.com/office/drawing/2014/main" id="{DAFD4FDC-634A-4144-A6B2-43584CDCA8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37527" y="3657962"/>
            <a:ext cx="758338" cy="758338"/>
          </a:xfrm>
          <a:prstGeom prst="rect">
            <a:avLst/>
          </a:prstGeom>
          <a:effectLst>
            <a:outerShdw blurRad="50800" dist="38100" dir="10800000" algn="r" rotWithShape="0">
              <a:prstClr val="black">
                <a:alpha val="40000"/>
              </a:prstClr>
            </a:outerShdw>
          </a:effectLst>
        </p:spPr>
      </p:pic>
      <p:pic>
        <p:nvPicPr>
          <p:cNvPr id="1034" name="Picture 10" descr="See the source image">
            <a:extLst>
              <a:ext uri="{FF2B5EF4-FFF2-40B4-BE49-F238E27FC236}">
                <a16:creationId xmlns:a16="http://schemas.microsoft.com/office/drawing/2014/main" id="{AA5B43E5-F909-49E9-92F6-D9F1DCDB1C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212" b="5213"/>
          <a:stretch/>
        </p:blipFill>
        <p:spPr bwMode="auto">
          <a:xfrm>
            <a:off x="4893245" y="1999873"/>
            <a:ext cx="1024605" cy="7178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74B8A2E-BBAC-4225-ABE0-4D3D78545AE8}"/>
              </a:ext>
            </a:extLst>
          </p:cNvPr>
          <p:cNvPicPr>
            <a:picLocks noChangeAspect="1"/>
          </p:cNvPicPr>
          <p:nvPr/>
        </p:nvPicPr>
        <p:blipFill>
          <a:blip r:embed="rId8"/>
          <a:stretch>
            <a:fillRect/>
          </a:stretch>
        </p:blipFill>
        <p:spPr>
          <a:xfrm>
            <a:off x="6168086" y="602938"/>
            <a:ext cx="1007559" cy="869942"/>
          </a:xfrm>
          <a:prstGeom prst="rect">
            <a:avLst/>
          </a:prstGeom>
        </p:spPr>
      </p:pic>
      <p:cxnSp>
        <p:nvCxnSpPr>
          <p:cNvPr id="19" name="Straight Connector 18">
            <a:extLst>
              <a:ext uri="{FF2B5EF4-FFF2-40B4-BE49-F238E27FC236}">
                <a16:creationId xmlns:a16="http://schemas.microsoft.com/office/drawing/2014/main" id="{14213610-D4C3-1414-6A18-1D2C89E06E28}"/>
              </a:ext>
            </a:extLst>
          </p:cNvPr>
          <p:cNvCxnSpPr>
            <a:cxnSpLocks/>
          </p:cNvCxnSpPr>
          <p:nvPr/>
        </p:nvCxnSpPr>
        <p:spPr>
          <a:xfrm flipH="1">
            <a:off x="7015144" y="1687967"/>
            <a:ext cx="2881570" cy="3284474"/>
          </a:xfrm>
          <a:prstGeom prst="line">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32" name="Picture 8" descr="See the source image">
            <a:extLst>
              <a:ext uri="{FF2B5EF4-FFF2-40B4-BE49-F238E27FC236}">
                <a16:creationId xmlns:a16="http://schemas.microsoft.com/office/drawing/2014/main" id="{7FCC71B8-0758-4AC6-87E2-54F03E9466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74668" y="911615"/>
            <a:ext cx="1242687" cy="3380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See the source image">
            <a:extLst>
              <a:ext uri="{FF2B5EF4-FFF2-40B4-BE49-F238E27FC236}">
                <a16:creationId xmlns:a16="http://schemas.microsoft.com/office/drawing/2014/main" id="{C78101BD-8888-4690-AB5F-3EAE0F265F4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3928"/>
          <a:stretch/>
        </p:blipFill>
        <p:spPr bwMode="auto">
          <a:xfrm>
            <a:off x="10935279" y="3577090"/>
            <a:ext cx="800417" cy="13096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0AE65D57-6FE4-4249-929C-792D14D3992A}"/>
              </a:ext>
            </a:extLst>
          </p:cNvPr>
          <p:cNvSpPr/>
          <p:nvPr/>
        </p:nvSpPr>
        <p:spPr bwMode="auto">
          <a:xfrm>
            <a:off x="6907985" y="1812728"/>
            <a:ext cx="3091866" cy="3073962"/>
          </a:xfrm>
          <a:prstGeom prst="ellipse">
            <a:avLst/>
          </a:prstGeom>
          <a:solidFill>
            <a:schemeClr val="bg1"/>
          </a:solidFill>
          <a:ln w="381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3" name="Picture 2" descr="Circle&#10;&#10;Description automatically generated">
            <a:extLst>
              <a:ext uri="{FF2B5EF4-FFF2-40B4-BE49-F238E27FC236}">
                <a16:creationId xmlns:a16="http://schemas.microsoft.com/office/drawing/2014/main" id="{2E0C808C-1323-3463-6D35-ACA33E0AF10A}"/>
              </a:ext>
            </a:extLst>
          </p:cNvPr>
          <p:cNvPicPr>
            <a:picLocks noChangeAspect="1"/>
          </p:cNvPicPr>
          <p:nvPr/>
        </p:nvPicPr>
        <p:blipFill>
          <a:blip r:embed="rId11">
            <a:duotone>
              <a:schemeClr val="accent5">
                <a:shade val="45000"/>
                <a:satMod val="135000"/>
              </a:schemeClr>
              <a:prstClr val="white"/>
            </a:duotone>
          </a:blip>
          <a:stretch>
            <a:fillRect/>
          </a:stretch>
        </p:blipFill>
        <p:spPr>
          <a:xfrm flipH="1">
            <a:off x="6328589" y="5086167"/>
            <a:ext cx="686555" cy="704509"/>
          </a:xfrm>
          <a:prstGeom prst="rect">
            <a:avLst/>
          </a:prstGeom>
        </p:spPr>
      </p:pic>
      <p:pic>
        <p:nvPicPr>
          <p:cNvPr id="2050" name="Picture 2" descr="See the source image">
            <a:extLst>
              <a:ext uri="{FF2B5EF4-FFF2-40B4-BE49-F238E27FC236}">
                <a16:creationId xmlns:a16="http://schemas.microsoft.com/office/drawing/2014/main" id="{73DC120C-6ED0-E836-FB97-61BCEB8AE619}"/>
              </a:ext>
            </a:extLst>
          </p:cNvPr>
          <p:cNvPicPr>
            <a:picLocks noChangeAspect="1" noChangeArrowheads="1"/>
          </p:cNvPicPr>
          <p:nvPr/>
        </p:nvPicPr>
        <p:blipFill>
          <a:blip r:embed="rId1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30109" y="344526"/>
            <a:ext cx="602248" cy="6022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599F1F78-CC09-77A4-640F-818D06BA5485}"/>
              </a:ext>
            </a:extLst>
          </p:cNvPr>
          <p:cNvPicPr>
            <a:picLocks noChangeAspect="1" noChangeArrowheads="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8052068" y="5566670"/>
            <a:ext cx="803700" cy="77018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825615-C619-4E03-BE8C-549F44799660}"/>
              </a:ext>
            </a:extLst>
          </p:cNvPr>
          <p:cNvSpPr/>
          <p:nvPr/>
        </p:nvSpPr>
        <p:spPr bwMode="auto">
          <a:xfrm>
            <a:off x="-148974" y="-46234"/>
            <a:ext cx="4828048" cy="701725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2A185C0C-9653-4CF2-8C24-355F16BA63A8}"/>
              </a:ext>
            </a:extLst>
          </p:cNvPr>
          <p:cNvSpPr txBox="1"/>
          <p:nvPr/>
        </p:nvSpPr>
        <p:spPr>
          <a:xfrm>
            <a:off x="272265" y="946774"/>
            <a:ext cx="4140485" cy="2585323"/>
          </a:xfrm>
          <a:prstGeom prst="rect">
            <a:avLst/>
          </a:prstGeom>
          <a:noFill/>
        </p:spPr>
        <p:txBody>
          <a:bodyPr wrap="square" lIns="0" tIns="0" rIns="0" bIns="0" rtlCol="0">
            <a:spAutoFit/>
          </a:bodyPr>
          <a:lstStyle/>
          <a:p>
            <a:pPr algn="l"/>
            <a:r>
              <a:rPr lang="en-US" sz="2800">
                <a:solidFill>
                  <a:schemeClr val="bg1"/>
                </a:solidFill>
              </a:rPr>
              <a:t>Connected data becomes part of Microsoft Graph</a:t>
            </a:r>
          </a:p>
          <a:p>
            <a:pPr algn="l"/>
            <a:endParaRPr lang="en-US" sz="2800">
              <a:solidFill>
                <a:schemeClr val="bg1"/>
              </a:solidFill>
            </a:endParaRPr>
          </a:p>
          <a:p>
            <a:pPr algn="l"/>
            <a:r>
              <a:rPr lang="en-US" sz="2800">
                <a:solidFill>
                  <a:schemeClr val="bg1"/>
                </a:solidFill>
              </a:rPr>
              <a:t>Connected data can participate in multiple Microsoft 365 experiences</a:t>
            </a:r>
          </a:p>
        </p:txBody>
      </p:sp>
      <p:sp>
        <p:nvSpPr>
          <p:cNvPr id="28" name="Title 1">
            <a:extLst>
              <a:ext uri="{FF2B5EF4-FFF2-40B4-BE49-F238E27FC236}">
                <a16:creationId xmlns:a16="http://schemas.microsoft.com/office/drawing/2014/main" id="{C71DEB11-8FC5-4C8C-9F2A-D625862444E2}"/>
              </a:ext>
            </a:extLst>
          </p:cNvPr>
          <p:cNvSpPr txBox="1">
            <a:spLocks/>
          </p:cNvSpPr>
          <p:nvPr/>
        </p:nvSpPr>
        <p:spPr>
          <a:xfrm>
            <a:off x="7151413" y="2469094"/>
            <a:ext cx="2605010" cy="221599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2400">
                <a:solidFill>
                  <a:schemeClr val="tx2">
                    <a:lumMod val="25000"/>
                  </a:schemeClr>
                </a:solidFill>
                <a:latin typeface="Segoe UI Semilight" panose="020B0402040204020203" pitchFamily="34" charset="0"/>
                <a:cs typeface="Segoe UI Semilight" panose="020B0402040204020203" pitchFamily="34" charset="0"/>
              </a:rPr>
              <a:t>Search</a:t>
            </a:r>
          </a:p>
          <a:p>
            <a:pPr algn="ctr"/>
            <a:r>
              <a:rPr lang="en-US" sz="2400">
                <a:solidFill>
                  <a:schemeClr val="tx2">
                    <a:lumMod val="25000"/>
                  </a:schemeClr>
                </a:solidFill>
                <a:latin typeface="Segoe UI Semilight" panose="020B0402040204020203" pitchFamily="34" charset="0"/>
                <a:cs typeface="Segoe UI Semilight" panose="020B0402040204020203" pitchFamily="34" charset="0"/>
              </a:rPr>
              <a:t>Context IQ</a:t>
            </a:r>
          </a:p>
          <a:p>
            <a:pPr algn="ctr"/>
            <a:r>
              <a:rPr lang="en-US" sz="2400">
                <a:solidFill>
                  <a:schemeClr val="tx2">
                    <a:lumMod val="25000"/>
                  </a:schemeClr>
                </a:solidFill>
                <a:latin typeface="Segoe UI Semilight" panose="020B0402040204020203" pitchFamily="34" charset="0"/>
                <a:cs typeface="Segoe UI Semilight" panose="020B0402040204020203" pitchFamily="34" charset="0"/>
              </a:rPr>
              <a:t>Recommendations</a:t>
            </a:r>
          </a:p>
          <a:p>
            <a:pPr algn="ctr"/>
            <a:r>
              <a:rPr lang="en-US" sz="2400">
                <a:solidFill>
                  <a:schemeClr val="tx2">
                    <a:lumMod val="25000"/>
                  </a:schemeClr>
                </a:solidFill>
                <a:latin typeface="Segoe UI Semilight" panose="020B0402040204020203" pitchFamily="34" charset="0"/>
                <a:cs typeface="Segoe UI Semilight" panose="020B0402040204020203" pitchFamily="34" charset="0"/>
              </a:rPr>
              <a:t>Viva Topics</a:t>
            </a:r>
          </a:p>
          <a:p>
            <a:pPr algn="ctr"/>
            <a:r>
              <a:rPr lang="en-US" sz="2400">
                <a:solidFill>
                  <a:schemeClr val="tx2">
                    <a:lumMod val="25000"/>
                  </a:schemeClr>
                </a:solidFill>
                <a:latin typeface="Segoe UI Semilight" panose="020B0402040204020203" pitchFamily="34" charset="0"/>
                <a:cs typeface="Segoe UI Semilight" panose="020B0402040204020203" pitchFamily="34" charset="0"/>
              </a:rPr>
              <a:t>E-Discovery</a:t>
            </a:r>
          </a:p>
          <a:p>
            <a:pPr algn="ctr"/>
            <a:endParaRPr lang="en-US" sz="2400">
              <a:solidFill>
                <a:schemeClr val="tx2">
                  <a:lumMod val="2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8961595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77840" y="1293334"/>
            <a:ext cx="10026249" cy="2437590"/>
          </a:xfrm>
        </p:spPr>
        <p:txBody>
          <a:bodyPr/>
          <a:lstStyle/>
          <a:p>
            <a:r>
              <a:rPr lang="en-US" sz="4000"/>
              <a:t>Demo</a:t>
            </a:r>
            <a:br>
              <a:rPr lang="en-US" sz="4000"/>
            </a:br>
            <a:br>
              <a:rPr lang="en-US" sz="4000"/>
            </a:br>
            <a:r>
              <a:rPr lang="en-US" sz="4800"/>
              <a:t>Connector content integration with various M365 experiences</a:t>
            </a:r>
            <a:endParaRPr lang="en-US"/>
          </a:p>
        </p:txBody>
      </p:sp>
    </p:spTree>
    <p:extLst>
      <p:ext uri="{BB962C8B-B14F-4D97-AF65-F5344CB8AC3E}">
        <p14:creationId xmlns:p14="http://schemas.microsoft.com/office/powerpoint/2010/main" val="31738621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Figma connector demo clip">
            <a:hlinkClick r:id="" action="ppaction://media"/>
            <a:extLst>
              <a:ext uri="{FF2B5EF4-FFF2-40B4-BE49-F238E27FC236}">
                <a16:creationId xmlns:a16="http://schemas.microsoft.com/office/drawing/2014/main" id="{E2D7B428-DFC2-F5F0-3EB9-3C53E72F17B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20831" y="512055"/>
            <a:ext cx="10150338" cy="5709565"/>
          </a:xfrm>
          <a:prstGeom prst="rect">
            <a:avLst/>
          </a:prstGeom>
        </p:spPr>
      </p:pic>
    </p:spTree>
    <p:extLst>
      <p:ext uri="{BB962C8B-B14F-4D97-AF65-F5344CB8AC3E}">
        <p14:creationId xmlns:p14="http://schemas.microsoft.com/office/powerpoint/2010/main" val="286568796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3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wrap="square" anchor="t">
            <a:normAutofit/>
          </a:bodyPr>
          <a:lstStyle/>
          <a:p>
            <a:r>
              <a:rPr lang="en-US">
                <a:solidFill>
                  <a:schemeClr val="bg1"/>
                </a:solidFill>
              </a:rPr>
              <a:t>Graph Connector Anatomy</a:t>
            </a:r>
          </a:p>
        </p:txBody>
      </p:sp>
      <p:sp>
        <p:nvSpPr>
          <p:cNvPr id="13" name="Rectangle 12">
            <a:extLst>
              <a:ext uri="{FF2B5EF4-FFF2-40B4-BE49-F238E27FC236}">
                <a16:creationId xmlns:a16="http://schemas.microsoft.com/office/drawing/2014/main" id="{628245C8-85C1-4310-AEDC-BC41B8CAB8DB}"/>
              </a:ext>
            </a:extLst>
          </p:cNvPr>
          <p:cNvSpPr/>
          <p:nvPr/>
        </p:nvSpPr>
        <p:spPr>
          <a:xfrm>
            <a:off x="3938110" y="3105316"/>
            <a:ext cx="4315781" cy="6473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Rectangle 15">
            <a:extLst>
              <a:ext uri="{FF2B5EF4-FFF2-40B4-BE49-F238E27FC236}">
                <a16:creationId xmlns:a16="http://schemas.microsoft.com/office/drawing/2014/main" id="{5B38E70B-7AF4-44EE-A273-126D3BA83491}"/>
              </a:ext>
            </a:extLst>
          </p:cNvPr>
          <p:cNvSpPr/>
          <p:nvPr/>
        </p:nvSpPr>
        <p:spPr>
          <a:xfrm>
            <a:off x="3938110" y="2694617"/>
            <a:ext cx="4315781" cy="14687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pic>
        <p:nvPicPr>
          <p:cNvPr id="22" name="Graphic 21" descr="Plugged Unplugged with solid fill">
            <a:extLst>
              <a:ext uri="{FF2B5EF4-FFF2-40B4-BE49-F238E27FC236}">
                <a16:creationId xmlns:a16="http://schemas.microsoft.com/office/drawing/2014/main" id="{748680EA-3A33-CF10-5701-12588BEDC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4438" y="1959321"/>
            <a:ext cx="1196612" cy="1196612"/>
          </a:xfrm>
          <a:prstGeom prst="rect">
            <a:avLst/>
          </a:prstGeom>
        </p:spPr>
      </p:pic>
      <p:pic>
        <p:nvPicPr>
          <p:cNvPr id="40" name="Graphic 39" descr="Hamburger Menu Icon with solid fill">
            <a:extLst>
              <a:ext uri="{FF2B5EF4-FFF2-40B4-BE49-F238E27FC236}">
                <a16:creationId xmlns:a16="http://schemas.microsoft.com/office/drawing/2014/main" id="{F207F381-5333-4B41-5932-5CE7F99E7F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0219" y="1959321"/>
            <a:ext cx="1196612" cy="1196612"/>
          </a:xfrm>
          <a:prstGeom prst="rect">
            <a:avLst/>
          </a:prstGeom>
        </p:spPr>
      </p:pic>
      <p:pic>
        <p:nvPicPr>
          <p:cNvPr id="42" name="Graphic 41" descr="Database with solid fill">
            <a:extLst>
              <a:ext uri="{FF2B5EF4-FFF2-40B4-BE49-F238E27FC236}">
                <a16:creationId xmlns:a16="http://schemas.microsoft.com/office/drawing/2014/main" id="{1F484CC1-E7D9-AAFC-D5C3-6808DC4F23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32645" y="1908705"/>
            <a:ext cx="1196611" cy="1196611"/>
          </a:xfrm>
          <a:prstGeom prst="rect">
            <a:avLst/>
          </a:prstGeom>
        </p:spPr>
      </p:pic>
      <p:sp>
        <p:nvSpPr>
          <p:cNvPr id="43" name="TextBox 42">
            <a:extLst>
              <a:ext uri="{FF2B5EF4-FFF2-40B4-BE49-F238E27FC236}">
                <a16:creationId xmlns:a16="http://schemas.microsoft.com/office/drawing/2014/main" id="{1F79A3E0-03AD-C26F-81A5-687DE72F786F}"/>
              </a:ext>
            </a:extLst>
          </p:cNvPr>
          <p:cNvSpPr txBox="1"/>
          <p:nvPr/>
        </p:nvSpPr>
        <p:spPr>
          <a:xfrm>
            <a:off x="588263" y="3428999"/>
            <a:ext cx="3487978" cy="1846659"/>
          </a:xfrm>
          <a:prstGeom prst="rect">
            <a:avLst/>
          </a:prstGeom>
          <a:noFill/>
        </p:spPr>
        <p:txBody>
          <a:bodyPr wrap="square" lIns="0" tIns="0" rIns="0" bIns="0" rtlCol="0">
            <a:spAutoFit/>
          </a:bodyPr>
          <a:lstStyle/>
          <a:p>
            <a:pPr algn="l"/>
            <a:r>
              <a:rPr lang="en-US" sz="2000">
                <a:solidFill>
                  <a:schemeClr val="bg1"/>
                </a:solidFill>
              </a:rPr>
              <a:t>Create connection</a:t>
            </a:r>
          </a:p>
          <a:p>
            <a:pPr marL="342900" indent="-342900" algn="l">
              <a:buFont typeface="Arial" panose="020B0604020202020204" pitchFamily="34" charset="0"/>
              <a:buChar char="•"/>
            </a:pPr>
            <a:r>
              <a:rPr lang="en-US" sz="2000">
                <a:solidFill>
                  <a:schemeClr val="bg1"/>
                </a:solidFill>
              </a:rPr>
              <a:t>Define connection object</a:t>
            </a:r>
          </a:p>
          <a:p>
            <a:pPr marL="342900" indent="-342900" algn="l">
              <a:buFont typeface="Arial" panose="020B0604020202020204" pitchFamily="34" charset="0"/>
              <a:buChar char="•"/>
            </a:pPr>
            <a:r>
              <a:rPr lang="en-US" sz="2000">
                <a:solidFill>
                  <a:schemeClr val="bg1"/>
                </a:solidFill>
              </a:rPr>
              <a:t>Update config for experiences</a:t>
            </a:r>
          </a:p>
          <a:p>
            <a:pPr marL="342900" indent="-342900">
              <a:buFont typeface="Arial" panose="020B0604020202020204" pitchFamily="34" charset="0"/>
              <a:buChar char="•"/>
            </a:pPr>
            <a:r>
              <a:rPr lang="en-US" sz="2000">
                <a:solidFill>
                  <a:schemeClr val="bg1"/>
                </a:solidFill>
              </a:rPr>
              <a:t>Provide additional optional connection configuration</a:t>
            </a:r>
          </a:p>
        </p:txBody>
      </p:sp>
      <p:sp>
        <p:nvSpPr>
          <p:cNvPr id="45" name="TextBox 44">
            <a:extLst>
              <a:ext uri="{FF2B5EF4-FFF2-40B4-BE49-F238E27FC236}">
                <a16:creationId xmlns:a16="http://schemas.microsoft.com/office/drawing/2014/main" id="{D82375BA-6619-1D3D-DF28-7D998466201B}"/>
              </a:ext>
            </a:extLst>
          </p:cNvPr>
          <p:cNvSpPr txBox="1"/>
          <p:nvPr/>
        </p:nvSpPr>
        <p:spPr>
          <a:xfrm>
            <a:off x="4531604" y="3428999"/>
            <a:ext cx="3128791" cy="2462213"/>
          </a:xfrm>
          <a:prstGeom prst="rect">
            <a:avLst/>
          </a:prstGeom>
          <a:noFill/>
        </p:spPr>
        <p:txBody>
          <a:bodyPr wrap="square" lIns="0" tIns="0" rIns="0" bIns="0" rtlCol="0">
            <a:spAutoFit/>
          </a:bodyPr>
          <a:lstStyle/>
          <a:p>
            <a:pPr algn="l"/>
            <a:r>
              <a:rPr lang="en-US" sz="2000">
                <a:solidFill>
                  <a:schemeClr val="bg1"/>
                </a:solidFill>
              </a:rPr>
              <a:t>Create and register schema</a:t>
            </a:r>
          </a:p>
          <a:p>
            <a:pPr marL="342900" indent="-342900" algn="l">
              <a:buFont typeface="Arial" panose="020B0604020202020204" pitchFamily="34" charset="0"/>
              <a:buChar char="•"/>
            </a:pPr>
            <a:r>
              <a:rPr lang="en-US" sz="2000">
                <a:solidFill>
                  <a:schemeClr val="bg1"/>
                </a:solidFill>
              </a:rPr>
              <a:t>Create a new schema object with properties and their attributes, labels, and aliases</a:t>
            </a:r>
          </a:p>
          <a:p>
            <a:pPr marL="342900" indent="-342900" algn="l">
              <a:buFont typeface="Arial" panose="020B0604020202020204" pitchFamily="34" charset="0"/>
              <a:buChar char="•"/>
            </a:pPr>
            <a:r>
              <a:rPr lang="en-US" sz="2000">
                <a:solidFill>
                  <a:schemeClr val="bg1"/>
                </a:solidFill>
              </a:rPr>
              <a:t>Register the schema before adding items to the connection</a:t>
            </a:r>
          </a:p>
        </p:txBody>
      </p:sp>
      <p:sp>
        <p:nvSpPr>
          <p:cNvPr id="2" name="TextBox 1">
            <a:extLst>
              <a:ext uri="{FF2B5EF4-FFF2-40B4-BE49-F238E27FC236}">
                <a16:creationId xmlns:a16="http://schemas.microsoft.com/office/drawing/2014/main" id="{BB176404-4DB4-FDB5-CCCE-64DF7C80D2D8}"/>
              </a:ext>
            </a:extLst>
          </p:cNvPr>
          <p:cNvSpPr txBox="1"/>
          <p:nvPr/>
        </p:nvSpPr>
        <p:spPr>
          <a:xfrm>
            <a:off x="8388944" y="3474056"/>
            <a:ext cx="3564357" cy="2154436"/>
          </a:xfrm>
          <a:prstGeom prst="rect">
            <a:avLst/>
          </a:prstGeom>
          <a:noFill/>
        </p:spPr>
        <p:txBody>
          <a:bodyPr wrap="square" lIns="0" tIns="0" rIns="0" bIns="0" rtlCol="0">
            <a:spAutoFit/>
          </a:bodyPr>
          <a:lstStyle/>
          <a:p>
            <a:pPr algn="l"/>
            <a:r>
              <a:rPr lang="en-US" sz="2000">
                <a:solidFill>
                  <a:schemeClr val="bg1"/>
                </a:solidFill>
              </a:rPr>
              <a:t>Index items with their ACLs</a:t>
            </a:r>
          </a:p>
          <a:p>
            <a:pPr marL="342900" indent="-342900" algn="l">
              <a:buFont typeface="Arial" panose="020B0604020202020204" pitchFamily="34" charset="0"/>
              <a:buChar char="•"/>
            </a:pPr>
            <a:r>
              <a:rPr lang="en-US" sz="2000">
                <a:solidFill>
                  <a:schemeClr val="bg1"/>
                </a:solidFill>
              </a:rPr>
              <a:t>Create/update/delete items</a:t>
            </a:r>
          </a:p>
          <a:p>
            <a:pPr marL="342900" indent="-342900" algn="l">
              <a:buFont typeface="Arial" panose="020B0604020202020204" pitchFamily="34" charset="0"/>
              <a:buChar char="•"/>
            </a:pPr>
            <a:r>
              <a:rPr lang="en-US" sz="2000">
                <a:solidFill>
                  <a:schemeClr val="bg1"/>
                </a:solidFill>
              </a:rPr>
              <a:t>Create/update/delete external groups and group members</a:t>
            </a:r>
          </a:p>
          <a:p>
            <a:pPr algn="l"/>
            <a:endParaRPr lang="en-US" sz="2000">
              <a:solidFill>
                <a:schemeClr val="bg1"/>
              </a:solidFill>
            </a:endParaRPr>
          </a:p>
          <a:p>
            <a:pPr algn="l"/>
            <a:endParaRPr lang="en-US" sz="2000">
              <a:solidFill>
                <a:schemeClr val="bg1"/>
              </a:solidFill>
            </a:endParaRPr>
          </a:p>
        </p:txBody>
      </p:sp>
    </p:spTree>
    <p:extLst>
      <p:ext uri="{BB962C8B-B14F-4D97-AF65-F5344CB8AC3E}">
        <p14:creationId xmlns:p14="http://schemas.microsoft.com/office/powerpoint/2010/main" val="4045216946"/>
      </p:ext>
    </p:extLst>
  </p:cSld>
  <p:clrMapOvr>
    <a:masterClrMapping/>
  </p:clrMapOvr>
  <p:transition>
    <p:fade/>
  </p:transition>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Build 16/9 White Template">
  <a:themeElements>
    <a:clrScheme name="Custom 15">
      <a:dk1>
        <a:srgbClr val="000000"/>
      </a:dk1>
      <a:lt1>
        <a:srgbClr val="FFFFFF"/>
      </a:lt1>
      <a:dk2>
        <a:srgbClr val="243A5E"/>
      </a:dk2>
      <a:lt2>
        <a:srgbClr val="E6E6E6"/>
      </a:lt2>
      <a:accent1>
        <a:srgbClr val="0078D4"/>
      </a:accent1>
      <a:accent2>
        <a:srgbClr val="243A5E"/>
      </a:accent2>
      <a:accent3>
        <a:srgbClr val="C73ECC"/>
      </a:accent3>
      <a:accent4>
        <a:srgbClr val="CD98CF"/>
      </a:accent4>
      <a:accent5>
        <a:srgbClr val="FFA38B"/>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6" id="{5AB83E4D-DAFD-475F-94BE-3C874EE6796C}" vid="{EF52822A-F92D-4612-B336-94EE81DEA042}"/>
    </a:ext>
  </a:extLst>
</a:theme>
</file>

<file path=ppt/theme/theme2.xml><?xml version="1.0" encoding="utf-8"?>
<a:theme xmlns:a="http://schemas.openxmlformats.org/drawingml/2006/main" name="Microsoft Build 16/9 Black Template">
  <a:themeElements>
    <a:clrScheme name="Custom 18">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A38B"/>
      </a:accent5>
      <a:accent6>
        <a:srgbClr val="B1B3B3"/>
      </a:accent6>
      <a:hlink>
        <a:srgbClr val="89DCD2"/>
      </a:hlink>
      <a:folHlink>
        <a:srgbClr val="89DCD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6" id="{5AB83E4D-DAFD-475F-94BE-3C874EE6796C}" vid="{5F9AE2FE-A299-4505-A865-91C0AC0935A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A158714CBD834FB8B31FCA307669EF" ma:contentTypeVersion="9" ma:contentTypeDescription="Create a new document." ma:contentTypeScope="" ma:versionID="22b7aa7d592e9a67bc700c234e5936bd">
  <xsd:schema xmlns:xsd="http://www.w3.org/2001/XMLSchema" xmlns:xs="http://www.w3.org/2001/XMLSchema" xmlns:p="http://schemas.microsoft.com/office/2006/metadata/properties" xmlns:ns2="ee081526-77a3-419c-b03f-480d080d2d20" xmlns:ns3="6342e757-8c46-43c0-9e45-78e56a60e119" targetNamespace="http://schemas.microsoft.com/office/2006/metadata/properties" ma:root="true" ma:fieldsID="be0420f5cb8878b72f1b10f9fa95ee8e" ns2:_="" ns3:_="">
    <xsd:import namespace="ee081526-77a3-419c-b03f-480d080d2d20"/>
    <xsd:import namespace="6342e757-8c46-43c0-9e45-78e56a60e119"/>
    <xsd:element name="properties">
      <xsd:complexType>
        <xsd:sequence>
          <xsd:element name="documentManagement">
            <xsd:complexType>
              <xsd:all>
                <xsd:element ref="ns2:OneNoteFluid_FileOrder"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081526-77a3-419c-b03f-480d080d2d20" elementFormDefault="qualified">
    <xsd:import namespace="http://schemas.microsoft.com/office/2006/documentManagement/types"/>
    <xsd:import namespace="http://schemas.microsoft.com/office/infopath/2007/PartnerControls"/>
    <xsd:element name="OneNoteFluid_FileOrder" ma:index="8" nillable="true" ma:displayName="OneNoteFluid_FileOrder" ma:internalName="OneNoteFluid_FileOrder">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342e757-8c46-43c0-9e45-78e56a60e11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OneNoteFluid_FileOrder xmlns="ee081526-77a3-419c-b03f-480d080d2d2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C6A6DE-385E-46A5-B709-DD0F17BC8151}">
  <ds:schemaRefs>
    <ds:schemaRef ds:uri="6342e757-8c46-43c0-9e45-78e56a60e119"/>
    <ds:schemaRef ds:uri="ee081526-77a3-419c-b03f-480d080d2d2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http://purl.org/dc/terms/"/>
    <ds:schemaRef ds:uri="http://schemas.microsoft.com/office/2006/documentManagement/types"/>
    <ds:schemaRef ds:uri="http://purl.org/dc/dcmitype/"/>
    <ds:schemaRef ds:uri="http://schemas.openxmlformats.org/package/2006/metadata/core-properties"/>
    <ds:schemaRef ds:uri="http://schemas.microsoft.com/office/infopath/2007/PartnerControls"/>
    <ds:schemaRef ds:uri="6342e757-8c46-43c0-9e45-78e56a60e119"/>
    <ds:schemaRef ds:uri="ee081526-77a3-419c-b03f-480d080d2d20"/>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MS_Build2022_16-9 Event-template</Template>
  <TotalTime>0</TotalTime>
  <Words>3070</Words>
  <Application>Microsoft Office PowerPoint</Application>
  <PresentationFormat>Widescreen</PresentationFormat>
  <Paragraphs>292</Paragraphs>
  <Slides>18</Slides>
  <Notes>17</Notes>
  <HiddenSlides>2</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Arial</vt:lpstr>
      <vt:lpstr>Calibri</vt:lpstr>
      <vt:lpstr>Cascadia Mono</vt:lpstr>
      <vt:lpstr>Consolas</vt:lpstr>
      <vt:lpstr>Segoe UI</vt:lpstr>
      <vt:lpstr>Segoe UI Light</vt:lpstr>
      <vt:lpstr>Segoe UI Semibold</vt:lpstr>
      <vt:lpstr>Segoe UI Semilight</vt:lpstr>
      <vt:lpstr>Wingdings</vt:lpstr>
      <vt:lpstr>Microsoft Build 16/9 White Template</vt:lpstr>
      <vt:lpstr>Microsoft Build 16/9 Black Template</vt:lpstr>
      <vt:lpstr>Integrate Graph connector content into various M365 experiences</vt:lpstr>
      <vt:lpstr>Agenda</vt:lpstr>
      <vt:lpstr>Organizational data is  growing exponentially</vt:lpstr>
      <vt:lpstr>PowerPoint Presentation</vt:lpstr>
      <vt:lpstr>PowerPoint Presentation</vt:lpstr>
      <vt:lpstr>PowerPoint Presentation</vt:lpstr>
      <vt:lpstr>Demo  Connector content integration with various M365 experiences</vt:lpstr>
      <vt:lpstr>PowerPoint Presentation</vt:lpstr>
      <vt:lpstr>Graph Connector Anatomy</vt:lpstr>
      <vt:lpstr>     Create Connection</vt:lpstr>
      <vt:lpstr>     Create Schema</vt:lpstr>
      <vt:lpstr>   Create externalItem</vt:lpstr>
      <vt:lpstr>   Add Activities </vt:lpstr>
      <vt:lpstr>GRAPH CONNECTORS ROADMAP</vt:lpstr>
      <vt:lpstr>Summary</vt:lpstr>
      <vt:lpstr>Resources</vt:lpstr>
      <vt:lpstr>Questions?</vt:lpstr>
      <vt:lpstr>Thank you! </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 dates</dc:title>
  <dc:subject>Microsoft Build</dc:subject>
  <dc:creator>James Lau</dc:creator>
  <cp:keywords>Microsoft Build</cp:keywords>
  <dc:description/>
  <cp:lastModifiedBy>Vesa Juvonen</cp:lastModifiedBy>
  <cp:revision>2</cp:revision>
  <dcterms:created xsi:type="dcterms:W3CDTF">2022-04-13T19:45:24Z</dcterms:created>
  <dcterms:modified xsi:type="dcterms:W3CDTF">2022-05-17T15:42:19Z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0x010100AFA158714CBD834FB8B31FCA307669EF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